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79"/>
  </p:notesMasterIdLst>
  <p:sldIdLst>
    <p:sldId id="256" r:id="rId2"/>
    <p:sldId id="270" r:id="rId3"/>
    <p:sldId id="257" r:id="rId4"/>
    <p:sldId id="336" r:id="rId5"/>
    <p:sldId id="357" r:id="rId6"/>
    <p:sldId id="358" r:id="rId7"/>
    <p:sldId id="359" r:id="rId8"/>
    <p:sldId id="394" r:id="rId9"/>
    <p:sldId id="375" r:id="rId10"/>
    <p:sldId id="339" r:id="rId11"/>
    <p:sldId id="360" r:id="rId12"/>
    <p:sldId id="271" r:id="rId13"/>
    <p:sldId id="275" r:id="rId14"/>
    <p:sldId id="342" r:id="rId15"/>
    <p:sldId id="276" r:id="rId16"/>
    <p:sldId id="277" r:id="rId17"/>
    <p:sldId id="274" r:id="rId18"/>
    <p:sldId id="272" r:id="rId19"/>
    <p:sldId id="284" r:id="rId20"/>
    <p:sldId id="346" r:id="rId21"/>
    <p:sldId id="278" r:id="rId22"/>
    <p:sldId id="279" r:id="rId23"/>
    <p:sldId id="395" r:id="rId24"/>
    <p:sldId id="281" r:id="rId25"/>
    <p:sldId id="369" r:id="rId26"/>
    <p:sldId id="371" r:id="rId27"/>
    <p:sldId id="350" r:id="rId28"/>
    <p:sldId id="351" r:id="rId29"/>
    <p:sldId id="352" r:id="rId30"/>
    <p:sldId id="396" r:id="rId31"/>
    <p:sldId id="376" r:id="rId32"/>
    <p:sldId id="377" r:id="rId33"/>
    <p:sldId id="407" r:id="rId34"/>
    <p:sldId id="283" r:id="rId35"/>
    <p:sldId id="406" r:id="rId36"/>
    <p:sldId id="372" r:id="rId37"/>
    <p:sldId id="353" r:id="rId38"/>
    <p:sldId id="349" r:id="rId39"/>
    <p:sldId id="366" r:id="rId40"/>
    <p:sldId id="393" r:id="rId41"/>
    <p:sldId id="285" r:id="rId42"/>
    <p:sldId id="354" r:id="rId43"/>
    <p:sldId id="378" r:id="rId44"/>
    <p:sldId id="361" r:id="rId45"/>
    <p:sldId id="260" r:id="rId46"/>
    <p:sldId id="332" r:id="rId47"/>
    <p:sldId id="333" r:id="rId48"/>
    <p:sldId id="334" r:id="rId49"/>
    <p:sldId id="263" r:id="rId50"/>
    <p:sldId id="356" r:id="rId51"/>
    <p:sldId id="363" r:id="rId52"/>
    <p:sldId id="264" r:id="rId53"/>
    <p:sldId id="267" r:id="rId54"/>
    <p:sldId id="364" r:id="rId55"/>
    <p:sldId id="368" r:id="rId56"/>
    <p:sldId id="374" r:id="rId57"/>
    <p:sldId id="409" r:id="rId58"/>
    <p:sldId id="414" r:id="rId59"/>
    <p:sldId id="410" r:id="rId60"/>
    <p:sldId id="335" r:id="rId61"/>
    <p:sldId id="404" r:id="rId62"/>
    <p:sldId id="413" r:id="rId63"/>
    <p:sldId id="416" r:id="rId64"/>
    <p:sldId id="417" r:id="rId65"/>
    <p:sldId id="408" r:id="rId66"/>
    <p:sldId id="398" r:id="rId67"/>
    <p:sldId id="400" r:id="rId68"/>
    <p:sldId id="412" r:id="rId69"/>
    <p:sldId id="397" r:id="rId70"/>
    <p:sldId id="382" r:id="rId71"/>
    <p:sldId id="383" r:id="rId72"/>
    <p:sldId id="384" r:id="rId73"/>
    <p:sldId id="381" r:id="rId74"/>
    <p:sldId id="418" r:id="rId75"/>
    <p:sldId id="419" r:id="rId76"/>
    <p:sldId id="401" r:id="rId77"/>
    <p:sldId id="420" r:id="rId7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autoAdjust="0"/>
    <p:restoredTop sz="74925" autoAdjust="0"/>
  </p:normalViewPr>
  <p:slideViewPr>
    <p:cSldViewPr>
      <p:cViewPr varScale="1">
        <p:scale>
          <a:sx n="84" d="100"/>
          <a:sy n="84" d="100"/>
        </p:scale>
        <p:origin x="1688" y="1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5" d="100"/>
          <a:sy n="85" d="100"/>
        </p:scale>
        <p:origin x="380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E4013-CB77-4D07-979B-3A2C10F1DF3A}" type="datetimeFigureOut">
              <a:rPr lang="zh-TW" altLang="en-US" smtClean="0"/>
              <a:t>2022/3/13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9100A-1998-4FFB-BF5D-E6DE785830CC}" type="slidenum">
              <a:rPr lang="zh-TW" altLang="en-US" smtClean="0"/>
              <a:t>‹#›</a:t>
            </a:fld>
            <a:endParaRPr lang="zh-TW" altLang="en-US"/>
          </a:p>
        </p:txBody>
      </p:sp>
    </p:spTree>
    <p:extLst>
      <p:ext uri="{BB962C8B-B14F-4D97-AF65-F5344CB8AC3E}">
        <p14:creationId xmlns:p14="http://schemas.microsoft.com/office/powerpoint/2010/main" val="1721295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各位委員好，我是呂正修老師實驗室的學生鄭和軒，今天要報的論文題目是基於</a:t>
            </a:r>
            <a:r>
              <a:rPr kumimoji="1" lang="en-US" altLang="zh-TW"/>
              <a:t>Wi-Fi</a:t>
            </a:r>
            <a:r>
              <a:rPr kumimoji="1" lang="zh-CN" altLang="en-US"/>
              <a:t>及行人估計並應用機器學習進行兩階段的人員室內定位系統</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a:t>
            </a:fld>
            <a:endParaRPr lang="zh-TW" altLang="en-US"/>
          </a:p>
        </p:txBody>
      </p:sp>
    </p:spTree>
    <p:extLst>
      <p:ext uri="{BB962C8B-B14F-4D97-AF65-F5344CB8AC3E}">
        <p14:creationId xmlns:p14="http://schemas.microsoft.com/office/powerpoint/2010/main" val="354816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我們的動機，是希望結合無線訊號及影像兩者的優點進行定位。</a:t>
            </a:r>
            <a:endParaRPr lang="en-US" altLang="zh-CN" dirty="0"/>
          </a:p>
          <a:p>
            <a:r>
              <a:rPr lang="zh-TW" altLang="en-US" dirty="0"/>
              <a:t>近年來</a:t>
            </a:r>
            <a:r>
              <a:rPr lang="zh-CN" altLang="en-US" dirty="0"/>
              <a:t>因為</a:t>
            </a:r>
            <a:r>
              <a:rPr lang="zh-TW" altLang="en-US" dirty="0"/>
              <a:t>人們對安全的重視，全球監視器將在</a:t>
            </a:r>
            <a:r>
              <a:rPr lang="en-US" altLang="zh-TW" dirty="0"/>
              <a:t>2021</a:t>
            </a:r>
            <a:r>
              <a:rPr lang="zh-TW" altLang="en-US" dirty="0"/>
              <a:t>年超過十億支，並且</a:t>
            </a:r>
            <a:r>
              <a:rPr lang="en-US" altLang="zh-TW" dirty="0" err="1"/>
              <a:t>wifi</a:t>
            </a:r>
            <a:r>
              <a:rPr lang="zh-TW" altLang="en-US" dirty="0"/>
              <a:t>作為上網的物聯網裝置更是無處不在，因此透過這些既有的設備，我們不用添加額外設備即可收集這些資料，利用現有的資源達到定位的需求。</a:t>
            </a:r>
            <a:endParaRPr lang="en-US" altLang="zh-TW" dirty="0"/>
          </a:p>
          <a:p>
            <a:endParaRPr lang="en-US" altLang="zh-TW" dirty="0"/>
          </a:p>
          <a:p>
            <a:r>
              <a:rPr lang="zh-TW" altLang="en-US" dirty="0"/>
              <a:t>使用</a:t>
            </a:r>
            <a:r>
              <a:rPr lang="en-US" altLang="zh-TW" dirty="0"/>
              <a:t>wifi</a:t>
            </a:r>
            <a:r>
              <a:rPr lang="zh-CN" altLang="en-US" dirty="0"/>
              <a:t>與影像的原因是因為，</a:t>
            </a:r>
            <a:r>
              <a:rPr lang="en-US" altLang="zh-TW" dirty="0"/>
              <a:t>Wi-Fi</a:t>
            </a:r>
            <a:r>
              <a:rPr lang="zh-CN" altLang="en-US" dirty="0"/>
              <a:t>雖然能夠辨識用戶的設備，卻有不夠高的精準度，而行人位置估計有較高的精確度卻無法獲取用戶設備的資訊，</a:t>
            </a:r>
            <a:endParaRPr lang="en-US" altLang="zh-CN" dirty="0"/>
          </a:p>
          <a:p>
            <a:r>
              <a:rPr lang="zh-TW" altLang="en-US" dirty="0"/>
              <a:t>因此本研究將結合</a:t>
            </a:r>
            <a:r>
              <a:rPr lang="en-US" altLang="zh-TW" dirty="0" err="1"/>
              <a:t>wifi</a:t>
            </a:r>
            <a:r>
              <a:rPr lang="zh-TW" altLang="en-US" dirty="0"/>
              <a:t>及影像建立兩階段的定位系統，先以</a:t>
            </a:r>
            <a:r>
              <a:rPr lang="en-US" altLang="zh-TW" dirty="0"/>
              <a:t>Wi-Fi</a:t>
            </a:r>
            <a:r>
              <a:rPr lang="zh-CN" altLang="en-US" dirty="0"/>
              <a:t>進行用戶辨識及粗略定位，再透過影像的行人位置估計方法達到精確的人員定位，再將兩者進行匹配達到最後的結果</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10</a:t>
            </a:fld>
            <a:endParaRPr lang="zh-TW" altLang="en-US"/>
          </a:p>
        </p:txBody>
      </p:sp>
    </p:spTree>
    <p:extLst>
      <p:ext uri="{BB962C8B-B14F-4D97-AF65-F5344CB8AC3E}">
        <p14:creationId xmlns:p14="http://schemas.microsoft.com/office/powerpoint/2010/main" val="2758231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我的方法主要是透過手機收到附近的</a:t>
            </a:r>
            <a:r>
              <a:rPr lang="en-US" altLang="zh-TW" dirty="0" err="1"/>
              <a:t>wifi</a:t>
            </a:r>
            <a:r>
              <a:rPr lang="zh-TW" altLang="en-US" dirty="0"/>
              <a:t>強度訊號傳給系統後端，同時擷取監視器影像，並辨識人的腳點位置，轉換為平面座標後，匹配兩者再回傳座標至用戶端。</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11</a:t>
            </a:fld>
            <a:endParaRPr lang="zh-TW" altLang="en-US"/>
          </a:p>
        </p:txBody>
      </p:sp>
    </p:spTree>
    <p:extLst>
      <p:ext uri="{BB962C8B-B14F-4D97-AF65-F5344CB8AC3E}">
        <p14:creationId xmlns:p14="http://schemas.microsoft.com/office/powerpoint/2010/main" val="143951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接著在</a:t>
            </a:r>
            <a:r>
              <a:rPr kumimoji="1" lang="en-US" altLang="zh-TW"/>
              <a:t>Related Work</a:t>
            </a:r>
            <a:r>
              <a:rPr kumimoji="1" lang="zh-CN" altLang="en-US"/>
              <a:t>的部分我們會講述室內定位及行人位置估計的相關技術</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12</a:t>
            </a:fld>
            <a:endParaRPr lang="zh-TW" altLang="en-US"/>
          </a:p>
        </p:txBody>
      </p:sp>
    </p:spTree>
    <p:extLst>
      <p:ext uri="{BB962C8B-B14F-4D97-AF65-F5344CB8AC3E}">
        <p14:creationId xmlns:p14="http://schemas.microsoft.com/office/powerpoint/2010/main" val="3418913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在相關作業中，此表展示了現有的室內定位技術，包含</a:t>
            </a:r>
            <a:r>
              <a:rPr kumimoji="1" lang="en-US" altLang="zh-CN"/>
              <a:t>Wi-Fi</a:t>
            </a:r>
            <a:r>
              <a:rPr kumimoji="1" lang="zh-CN" altLang="en-US"/>
              <a:t>、藍牙</a:t>
            </a:r>
            <a:r>
              <a:rPr kumimoji="1" lang="en-US" altLang="zh-CN"/>
              <a:t>UWB</a:t>
            </a:r>
            <a:r>
              <a:rPr kumimoji="1" lang="zh-CN" altLang="en-US"/>
              <a:t>及影像行人位置估計，</a:t>
            </a:r>
            <a:endParaRPr kumimoji="1" lang="en-US" altLang="zh-CN"/>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13</a:t>
            </a:fld>
            <a:endParaRPr lang="zh-TW" altLang="en-US"/>
          </a:p>
        </p:txBody>
      </p:sp>
    </p:spTree>
    <p:extLst>
      <p:ext uri="{BB962C8B-B14F-4D97-AF65-F5344CB8AC3E}">
        <p14:creationId xmlns:p14="http://schemas.microsoft.com/office/powerpoint/2010/main" val="2212124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接著我們介紹三種行人估計方法，</a:t>
            </a:r>
            <a:endParaRPr kumimoji="1" lang="en-US" altLang="zh-TW"/>
          </a:p>
          <a:p>
            <a:r>
              <a:rPr kumimoji="1" lang="zh-TW" altLang="en-US"/>
              <a:t>背景減法是傳統的行人檢測方法，他是基於高斯混合模型，對影像的背景建立一個會實時變化的</a:t>
            </a:r>
            <a:r>
              <a:rPr lang="zh-TW" altLang="zh-TW" sz="1200" kern="1200">
                <a:solidFill>
                  <a:schemeClr val="tx1"/>
                </a:solidFill>
                <a:effectLst/>
                <a:latin typeface="+mn-lt"/>
                <a:ea typeface="+mn-ea"/>
                <a:cs typeface="+mn-cs"/>
              </a:rPr>
              <a:t>背景模型</a:t>
            </a:r>
            <a:r>
              <a:rPr lang="zh-TW" altLang="en-US" sz="1200" kern="1200">
                <a:solidFill>
                  <a:schemeClr val="tx1"/>
                </a:solidFill>
                <a:effectLst/>
                <a:latin typeface="+mn-lt"/>
                <a:ea typeface="+mn-ea"/>
                <a:cs typeface="+mn-cs"/>
              </a:rPr>
              <a:t>，並將當前的</a:t>
            </a:r>
            <a:r>
              <a:rPr lang="en-US" altLang="zh-TW" sz="1200" kern="1200">
                <a:solidFill>
                  <a:schemeClr val="tx1"/>
                </a:solidFill>
                <a:effectLst/>
                <a:latin typeface="+mn-lt"/>
                <a:ea typeface="+mn-ea"/>
                <a:cs typeface="+mn-cs"/>
              </a:rPr>
              <a:t>frame</a:t>
            </a:r>
            <a:r>
              <a:rPr lang="zh-CN" altLang="en-US" sz="1200" kern="1200">
                <a:solidFill>
                  <a:schemeClr val="tx1"/>
                </a:solidFill>
                <a:effectLst/>
                <a:latin typeface="+mn-lt"/>
                <a:ea typeface="+mn-ea"/>
                <a:cs typeface="+mn-cs"/>
              </a:rPr>
              <a:t>與背景模型做減法，找出閥值差異過大的區域作為運動區域，以此檢測行人，他的缺點是容易受到陰影及遮擋的物體導致行人檢測不完整，如圖中所示，此人的人體因為陰影的遮罩導致他的右腳部分被切除，因此若在多遮擋物的場景下，此方法將很難辨識出正確的行人位置</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14</a:t>
            </a:fld>
            <a:endParaRPr lang="zh-TW" altLang="en-US"/>
          </a:p>
        </p:txBody>
      </p:sp>
    </p:spTree>
    <p:extLst>
      <p:ext uri="{BB962C8B-B14F-4D97-AF65-F5344CB8AC3E}">
        <p14:creationId xmlns:p14="http://schemas.microsoft.com/office/powerpoint/2010/main" val="378812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由於背景減法的嚴重缺點是人體遮擋或陰影變化導致行人估計不完整，因此</a:t>
            </a:r>
            <a:r>
              <a:rPr kumimoji="1" lang="en-US" altLang="zh-TW"/>
              <a:t>Bi-Box Regression</a:t>
            </a:r>
            <a:r>
              <a:rPr kumimoji="1" lang="zh-CN" altLang="en-US"/>
              <a:t>雙框檢測法即是對遮擋問題作出解決，雙框回歸對影像同時進行行人檢測與遮擋估計，他會產生兩個</a:t>
            </a:r>
            <a:r>
              <a:rPr kumimoji="1" lang="en-US" altLang="zh-CN"/>
              <a:t>Bounding box</a:t>
            </a:r>
            <a:r>
              <a:rPr kumimoji="1" lang="zh-CN" altLang="en-US"/>
              <a:t>一個是完整人體，另一個是可見的人體，模型結構則是劃分為兩個分支進行不同處理，他們的輸出一個是分類，另一個則是邊界框的回歸，</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15</a:t>
            </a:fld>
            <a:endParaRPr lang="zh-TW" altLang="en-US"/>
          </a:p>
        </p:txBody>
      </p:sp>
    </p:spTree>
    <p:extLst>
      <p:ext uri="{BB962C8B-B14F-4D97-AF65-F5344CB8AC3E}">
        <p14:creationId xmlns:p14="http://schemas.microsoft.com/office/powerpoint/2010/main" val="996023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雖然雙框回歸能夠解決遮擋問題，但是在多人的實時性上卻並不佳，當人體的數量增多時，必須不斷檢測出人再檢測出完整人體，導致速度變慢，使得運行時間跟人數成正比，然而</a:t>
            </a:r>
            <a:r>
              <a:rPr kumimoji="1" lang="en-US" altLang="zh-CN"/>
              <a:t>OpenPose</a:t>
            </a:r>
            <a:r>
              <a:rPr kumimoji="1" lang="zh-TW" altLang="en-US"/>
              <a:t>姿態估計模型解決了這個問題，</a:t>
            </a:r>
            <a:r>
              <a:rPr kumimoji="1" lang="zh-CN" altLang="en-US"/>
              <a:t>它採取的方法是</a:t>
            </a:r>
            <a:r>
              <a:rPr kumimoji="1" lang="en-US" altLang="zh-CN"/>
              <a:t>bottom-up</a:t>
            </a:r>
            <a:r>
              <a:rPr kumimoji="1" lang="zh-CN" altLang="en-US"/>
              <a:t>的方法，也就是先檢測出人體關鍵點，再將關鍵點連接起來，</a:t>
            </a:r>
            <a:r>
              <a:rPr lang="zh-TW" altLang="en-US" sz="1200" kern="1200">
                <a:solidFill>
                  <a:schemeClr val="tx1"/>
                </a:solidFill>
                <a:effectLst/>
                <a:latin typeface="+mn-lt"/>
                <a:ea typeface="+mn-ea"/>
                <a:cs typeface="+mn-cs"/>
              </a:rPr>
              <a:t>他的模型架構圖如右下角所示，藍色的部分用於關鍵點的置信度檢測，紅色部分則是預測關鍵點的向量方向，再連結形成人體關節</a:t>
            </a:r>
            <a:endParaRPr kumimoji="1" lang="en-US" altLang="zh-CN"/>
          </a:p>
          <a:p>
            <a:r>
              <a:rPr lang="zh-TW" altLang="en-US" sz="1200" kern="1200">
                <a:solidFill>
                  <a:schemeClr val="tx1"/>
                </a:solidFill>
                <a:effectLst/>
                <a:latin typeface="+mn-lt"/>
                <a:ea typeface="+mn-ea"/>
                <a:cs typeface="+mn-cs"/>
              </a:rPr>
              <a:t>。</a:t>
            </a:r>
            <a:endParaRPr lang="en-US" altLang="zh-TW" sz="1200" kern="1200">
              <a:solidFill>
                <a:schemeClr val="tx1"/>
              </a:solidFill>
              <a:effectLst/>
              <a:latin typeface="+mn-lt"/>
              <a:ea typeface="+mn-ea"/>
              <a:cs typeface="+mn-cs"/>
            </a:endParaRPr>
          </a:p>
          <a:p>
            <a:r>
              <a:rPr lang="en-US" altLang="zh-TW" sz="1200" kern="1200">
                <a:solidFill>
                  <a:schemeClr val="tx1"/>
                </a:solidFill>
                <a:effectLst/>
                <a:latin typeface="+mn-lt"/>
                <a:ea typeface="+mn-ea"/>
                <a:cs typeface="+mn-cs"/>
              </a:rPr>
              <a:t>OpenPose</a:t>
            </a:r>
            <a:r>
              <a:rPr lang="zh-TW" altLang="zh-TW" sz="1200" kern="1200">
                <a:solidFill>
                  <a:schemeClr val="tx1"/>
                </a:solidFill>
                <a:effectLst/>
                <a:latin typeface="+mn-lt"/>
                <a:ea typeface="+mn-ea"/>
                <a:cs typeface="+mn-cs"/>
              </a:rPr>
              <a:t>不僅能夠即時對串流影像進行辨識</a:t>
            </a:r>
            <a:r>
              <a:rPr lang="zh-TW" altLang="zh-TW">
                <a:effectLst/>
              </a:rPr>
              <a:t> </a:t>
            </a:r>
            <a:r>
              <a:rPr lang="zh-TW" altLang="en-US">
                <a:effectLst/>
              </a:rPr>
              <a:t>，且</a:t>
            </a:r>
            <a:r>
              <a:rPr lang="zh-TW" altLang="zh-TW" sz="1200" kern="1200">
                <a:solidFill>
                  <a:schemeClr val="tx1"/>
                </a:solidFill>
                <a:effectLst/>
                <a:latin typeface="+mn-lt"/>
                <a:ea typeface="+mn-ea"/>
                <a:cs typeface="+mn-cs"/>
              </a:rPr>
              <a:t>能夠在多人的複雜背景中區分每一個人</a:t>
            </a:r>
            <a:r>
              <a:rPr lang="zh-TW" altLang="en-US" sz="1200" kern="1200">
                <a:solidFill>
                  <a:schemeClr val="tx1"/>
                </a:solidFill>
                <a:effectLst/>
                <a:latin typeface="+mn-lt"/>
                <a:ea typeface="+mn-ea"/>
                <a:cs typeface="+mn-cs"/>
              </a:rPr>
              <a:t>體，解決了遮擋與重疊的問題，因此我們採用此方法作為影像的處理方法</a:t>
            </a:r>
            <a:endParaRPr kumimoji="1" lang="en" altLang="zh-TW"/>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16</a:t>
            </a:fld>
            <a:endParaRPr lang="zh-TW" altLang="en-US"/>
          </a:p>
        </p:txBody>
      </p:sp>
    </p:spTree>
    <p:extLst>
      <p:ext uri="{BB962C8B-B14F-4D97-AF65-F5344CB8AC3E}">
        <p14:creationId xmlns:p14="http://schemas.microsoft.com/office/powerpoint/2010/main" val="240107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a:t>* </a:t>
            </a:r>
            <a:r>
              <a:rPr kumimoji="1" lang="zh-CN" altLang="en-US"/>
              <a:t>列點</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17</a:t>
            </a:fld>
            <a:endParaRPr lang="zh-TW" altLang="en-US"/>
          </a:p>
        </p:txBody>
      </p:sp>
    </p:spTree>
    <p:extLst>
      <p:ext uri="{BB962C8B-B14F-4D97-AF65-F5344CB8AC3E}">
        <p14:creationId xmlns:p14="http://schemas.microsoft.com/office/powerpoint/2010/main" val="274304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18</a:t>
            </a:fld>
            <a:endParaRPr lang="zh-TW" altLang="en-US"/>
          </a:p>
        </p:txBody>
      </p:sp>
    </p:spTree>
    <p:extLst>
      <p:ext uri="{BB962C8B-B14F-4D97-AF65-F5344CB8AC3E}">
        <p14:creationId xmlns:p14="http://schemas.microsoft.com/office/powerpoint/2010/main" val="196592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首先先介紹我們的系統架構。我們的系統架構分為在線階段與離線階段，</a:t>
            </a:r>
            <a:endParaRPr kumimoji="1" lang="en-US" altLang="zh-CN"/>
          </a:p>
          <a:p>
            <a:r>
              <a:rPr kumimoji="1" lang="zh-CN" altLang="en-US"/>
              <a:t>離線階段是讓用戶通過手持裝置收集一分鐘的</a:t>
            </a:r>
            <a:r>
              <a:rPr kumimoji="1" lang="en-US" altLang="zh-CN"/>
              <a:t>Wi-Fi</a:t>
            </a:r>
            <a:r>
              <a:rPr kumimoji="1" lang="zh-CN" altLang="en-US"/>
              <a:t>接受訊號強度，並將資料傳至後端</a:t>
            </a:r>
            <a:r>
              <a:rPr kumimoji="1" lang="en-US" altLang="zh-CN"/>
              <a:t>api</a:t>
            </a:r>
            <a:r>
              <a:rPr kumimoji="1" lang="zh-CN" altLang="en-US"/>
              <a:t>，同時讓攝影機拍下當前的照片，並將影像中的人做</a:t>
            </a:r>
            <a:r>
              <a:rPr kumimoji="1" lang="en-US" altLang="zh-CN"/>
              <a:t>OpenPose </a:t>
            </a:r>
            <a:r>
              <a:rPr kumimoji="1" lang="zh-CN" altLang="en-US"/>
              <a:t>模型姿態估計，並將影像及姿態估計得出的人體特徵存入</a:t>
            </a:r>
            <a:r>
              <a:rPr kumimoji="1" lang="en-US" altLang="zh-CN"/>
              <a:t>MySQL</a:t>
            </a:r>
            <a:r>
              <a:rPr kumimoji="1" lang="zh-CN" altLang="en-US"/>
              <a:t>資料庫以供後續模型訓練。</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19</a:t>
            </a:fld>
            <a:endParaRPr lang="zh-TW" altLang="en-US"/>
          </a:p>
        </p:txBody>
      </p:sp>
    </p:spTree>
    <p:extLst>
      <p:ext uri="{BB962C8B-B14F-4D97-AF65-F5344CB8AC3E}">
        <p14:creationId xmlns:p14="http://schemas.microsoft.com/office/powerpoint/2010/main" val="5050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大綱如下，首先是講解論文的</a:t>
            </a:r>
            <a:r>
              <a:rPr kumimoji="1" lang="en-US" altLang="zh-CN"/>
              <a:t>Introduction</a:t>
            </a:r>
            <a:r>
              <a:rPr kumimoji="1" lang="zh-CN" altLang="en-US"/>
              <a:t>及動機，接著是相關作業，再來是論文提出的三個方法，最後是實驗結果與結論</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a:t>
            </a:fld>
            <a:endParaRPr lang="zh-TW" altLang="en-US"/>
          </a:p>
        </p:txBody>
      </p:sp>
    </p:spTree>
    <p:extLst>
      <p:ext uri="{BB962C8B-B14F-4D97-AF65-F5344CB8AC3E}">
        <p14:creationId xmlns:p14="http://schemas.microsoft.com/office/powerpoint/2010/main" val="2869878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在線階段，則是由用戶在場域中發送</a:t>
            </a:r>
            <a:r>
              <a:rPr kumimoji="1" lang="en-US" altLang="zh-TW"/>
              <a:t>Wi-Fi</a:t>
            </a:r>
            <a:r>
              <a:rPr kumimoji="1" lang="zh-TW" altLang="en-US"/>
              <a:t> </a:t>
            </a:r>
            <a:r>
              <a:rPr kumimoji="1" lang="en-US" altLang="zh-TW"/>
              <a:t>RSSI</a:t>
            </a:r>
            <a:r>
              <a:rPr kumimoji="1" lang="zh-TW" altLang="en-US"/>
              <a:t>至後端，並先通過</a:t>
            </a:r>
            <a:r>
              <a:rPr kumimoji="1" lang="en-US" altLang="zh-TW"/>
              <a:t>Wi-Fi</a:t>
            </a:r>
            <a:r>
              <a:rPr kumimoji="1" lang="zh-CN" altLang="en-US"/>
              <a:t>機器學習模型得出一組預測的座標，接著同時對影像做姿態估計處理，並將多組人體特徵輸入至模型進行預測多組座標，接著進行影像及</a:t>
            </a:r>
            <a:r>
              <a:rPr kumimoji="1" lang="en-US" altLang="zh-CN"/>
              <a:t>Wi-Fi</a:t>
            </a:r>
            <a:r>
              <a:rPr kumimoji="1" lang="zh-CN" altLang="en-US"/>
              <a:t>座標的多對一的匹配，再將座標回傳給用戶。</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20</a:t>
            </a:fld>
            <a:endParaRPr lang="zh-TW" altLang="en-US"/>
          </a:p>
        </p:txBody>
      </p:sp>
    </p:spTree>
    <p:extLst>
      <p:ext uri="{BB962C8B-B14F-4D97-AF65-F5344CB8AC3E}">
        <p14:creationId xmlns:p14="http://schemas.microsoft.com/office/powerpoint/2010/main" val="3746270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接著介紹我們的</a:t>
            </a:r>
            <a:r>
              <a:rPr kumimoji="1" lang="en-US" altLang="zh-TW"/>
              <a:t>Wi-Fi</a:t>
            </a:r>
            <a:r>
              <a:rPr kumimoji="1" lang="zh-CN" altLang="en-US"/>
              <a:t>定位方法，傳統的</a:t>
            </a:r>
            <a:r>
              <a:rPr kumimoji="1" lang="en-US" altLang="zh-CN"/>
              <a:t>Wi-Fi</a:t>
            </a:r>
            <a:r>
              <a:rPr kumimoji="1" lang="zh-CN" altLang="en-US"/>
              <a:t>定位是以三角定位為主，但是三角定位對於環境的敏感度非常高，容易因為環境的改變而導致定位失準，因此我們採用的方法是以機器學習模型作為</a:t>
            </a:r>
            <a:r>
              <a:rPr kumimoji="1" lang="en-US" altLang="zh-CN"/>
              <a:t>Wi-Fi</a:t>
            </a:r>
            <a:r>
              <a:rPr kumimoji="1" lang="zh-CN" altLang="en-US"/>
              <a:t>的定位，達到更好的準確度</a:t>
            </a:r>
            <a:endParaRPr kumimoji="1" lang="en-US" altLang="zh-CN"/>
          </a:p>
          <a:p>
            <a:r>
              <a:rPr kumimoji="1" lang="zh-CN" altLang="en-US"/>
              <a:t>我們在實驗中使用不同特徵進行模型的訓練，並探討不同頻段與不同資料的處理方式對於模型精準度的影響</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21</a:t>
            </a:fld>
            <a:endParaRPr lang="zh-TW" altLang="en-US"/>
          </a:p>
        </p:txBody>
      </p:sp>
    </p:spTree>
    <p:extLst>
      <p:ext uri="{BB962C8B-B14F-4D97-AF65-F5344CB8AC3E}">
        <p14:creationId xmlns:p14="http://schemas.microsoft.com/office/powerpoint/2010/main" val="1420069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接著我們會介紹我們提出的腳點提取方法，在了解腳點提取方法前，我們需要先知道姿態估計模型採用的資料集</a:t>
            </a:r>
            <a:r>
              <a:rPr kumimoji="1" lang="en-US" altLang="zh-TW"/>
              <a:t>COCO</a:t>
            </a:r>
            <a:r>
              <a:rPr kumimoji="1" lang="zh-CN" altLang="en-US"/>
              <a:t>，以及他們對應的編號及關鍵點名稱，</a:t>
            </a:r>
            <a:r>
              <a:rPr kumimoji="1" lang="en-US" altLang="zh-CN"/>
              <a:t>COCO</a:t>
            </a:r>
            <a:r>
              <a:rPr kumimoji="1" lang="zh-CN" altLang="en-US"/>
              <a:t>資料集辨識了人體</a:t>
            </a:r>
            <a:r>
              <a:rPr kumimoji="1" lang="en-US" altLang="zh-CN"/>
              <a:t>18</a:t>
            </a:r>
            <a:r>
              <a:rPr kumimoji="1" lang="zh-CN" altLang="en-US"/>
              <a:t>個關鍵點，包含肩膀、手腕、腳踝的部位，我們在後續的腳點提取方法就是根據這些關鍵點去做腳點位置的推算</a:t>
            </a:r>
            <a:endParaRPr kumimoji="1" lang="en-US" altLang="zh-CN"/>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22</a:t>
            </a:fld>
            <a:endParaRPr lang="zh-TW" altLang="en-US"/>
          </a:p>
        </p:txBody>
      </p:sp>
    </p:spTree>
    <p:extLst>
      <p:ext uri="{BB962C8B-B14F-4D97-AF65-F5344CB8AC3E}">
        <p14:creationId xmlns:p14="http://schemas.microsoft.com/office/powerpoint/2010/main" val="3230159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下面這張圖介紹了我們的行人腳點提取方法的</a:t>
            </a:r>
            <a:r>
              <a:rPr kumimoji="1" lang="en-US" altLang="zh-TW"/>
              <a:t>flow</a:t>
            </a:r>
            <a:r>
              <a:rPr kumimoji="1" lang="zh-TW" altLang="en-US"/>
              <a:t>，首先會對影像中的人進行姿態估計，接著將偵測到的關鍵點進行處理後，得到行人腳點位置，</a:t>
            </a:r>
            <a:endParaRPr kumimoji="1" lang="en-US" altLang="zh-TW"/>
          </a:p>
          <a:p>
            <a:r>
              <a:rPr kumimoji="1" lang="zh-TW" altLang="en-US"/>
              <a:t>為了讓腳點更加準確，我們提出了兩種對於行人的腳點提取方法，白色點是第一種，藍色點是改良後的方法</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23</a:t>
            </a:fld>
            <a:endParaRPr lang="zh-TW" altLang="en-US"/>
          </a:p>
        </p:txBody>
      </p:sp>
    </p:spTree>
    <p:extLst>
      <p:ext uri="{BB962C8B-B14F-4D97-AF65-F5344CB8AC3E}">
        <p14:creationId xmlns:p14="http://schemas.microsoft.com/office/powerpoint/2010/main" val="834588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24</a:t>
            </a:fld>
            <a:endParaRPr lang="zh-TW" altLang="en-US"/>
          </a:p>
        </p:txBody>
      </p:sp>
    </p:spTree>
    <p:extLst>
      <p:ext uri="{BB962C8B-B14F-4D97-AF65-F5344CB8AC3E}">
        <p14:creationId xmlns:p14="http://schemas.microsoft.com/office/powerpoint/2010/main" val="750673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25</a:t>
            </a:fld>
            <a:endParaRPr lang="zh-TW" altLang="en-US"/>
          </a:p>
        </p:txBody>
      </p:sp>
    </p:spTree>
    <p:extLst>
      <p:ext uri="{BB962C8B-B14F-4D97-AF65-F5344CB8AC3E}">
        <p14:creationId xmlns:p14="http://schemas.microsoft.com/office/powerpoint/2010/main" val="1745354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26</a:t>
            </a:fld>
            <a:endParaRPr lang="zh-TW" altLang="en-US"/>
          </a:p>
        </p:txBody>
      </p:sp>
    </p:spTree>
    <p:extLst>
      <p:ext uri="{BB962C8B-B14F-4D97-AF65-F5344CB8AC3E}">
        <p14:creationId xmlns:p14="http://schemas.microsoft.com/office/powerpoint/2010/main" val="2966810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27</a:t>
            </a:fld>
            <a:endParaRPr lang="zh-TW" altLang="en-US"/>
          </a:p>
        </p:txBody>
      </p:sp>
    </p:spTree>
    <p:extLst>
      <p:ext uri="{BB962C8B-B14F-4D97-AF65-F5344CB8AC3E}">
        <p14:creationId xmlns:p14="http://schemas.microsoft.com/office/powerpoint/2010/main" val="3271362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28</a:t>
            </a:fld>
            <a:endParaRPr lang="zh-TW" altLang="en-US"/>
          </a:p>
        </p:txBody>
      </p:sp>
    </p:spTree>
    <p:extLst>
      <p:ext uri="{BB962C8B-B14F-4D97-AF65-F5344CB8AC3E}">
        <p14:creationId xmlns:p14="http://schemas.microsoft.com/office/powerpoint/2010/main" val="3726198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29</a:t>
            </a:fld>
            <a:endParaRPr lang="zh-TW" altLang="en-US"/>
          </a:p>
        </p:txBody>
      </p:sp>
    </p:spTree>
    <p:extLst>
      <p:ext uri="{BB962C8B-B14F-4D97-AF65-F5344CB8AC3E}">
        <p14:creationId xmlns:p14="http://schemas.microsoft.com/office/powerpoint/2010/main" val="187898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a:t>
            </a:fld>
            <a:endParaRPr lang="zh-TW" altLang="en-US"/>
          </a:p>
        </p:txBody>
      </p:sp>
    </p:spTree>
    <p:extLst>
      <p:ext uri="{BB962C8B-B14F-4D97-AF65-F5344CB8AC3E}">
        <p14:creationId xmlns:p14="http://schemas.microsoft.com/office/powerpoint/2010/main" val="260788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30</a:t>
            </a:fld>
            <a:endParaRPr lang="zh-TW" altLang="en-US"/>
          </a:p>
        </p:txBody>
      </p:sp>
    </p:spTree>
    <p:extLst>
      <p:ext uri="{BB962C8B-B14F-4D97-AF65-F5344CB8AC3E}">
        <p14:creationId xmlns:p14="http://schemas.microsoft.com/office/powerpoint/2010/main" val="4116049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sz="1200" b="0" i="0" kern="1200">
                <a:solidFill>
                  <a:schemeClr val="tx1"/>
                </a:solidFill>
                <a:effectLst/>
                <a:latin typeface="+mn-lt"/>
                <a:ea typeface="+mn-ea"/>
                <a:cs typeface="+mn-cs"/>
              </a:rPr>
              <a:t>為了將影像中的腳點座標轉換為平面上的座標，我們需要透過</a:t>
            </a:r>
            <a:r>
              <a:rPr kumimoji="1" lang="en-US" altLang="zh-CN" sz="1200" b="0" i="0" kern="1200">
                <a:solidFill>
                  <a:schemeClr val="tx1"/>
                </a:solidFill>
                <a:effectLst/>
                <a:latin typeface="+mn-lt"/>
                <a:ea typeface="+mn-ea"/>
                <a:cs typeface="+mn-cs"/>
              </a:rPr>
              <a:t>2D </a:t>
            </a:r>
            <a:r>
              <a:rPr kumimoji="1" lang="zh-CN" altLang="en-US" sz="1200" b="0" i="0" kern="1200">
                <a:solidFill>
                  <a:schemeClr val="tx1"/>
                </a:solidFill>
                <a:effectLst/>
                <a:latin typeface="+mn-lt"/>
                <a:ea typeface="+mn-ea"/>
                <a:cs typeface="+mn-cs"/>
              </a:rPr>
              <a:t>直接線性變換的方法轉換，直接線性變換能映射兩個相似分佈的對應關係，他的公式如左下所示，影像的座標</a:t>
            </a:r>
            <a:r>
              <a:rPr kumimoji="1" lang="en-US" altLang="zh-CN" sz="1200" b="0" i="0" kern="1200">
                <a:solidFill>
                  <a:schemeClr val="tx1"/>
                </a:solidFill>
                <a:effectLst/>
                <a:latin typeface="+mn-lt"/>
                <a:ea typeface="+mn-ea"/>
                <a:cs typeface="+mn-cs"/>
              </a:rPr>
              <a:t>uv</a:t>
            </a:r>
            <a:r>
              <a:rPr kumimoji="1" lang="zh-CN" altLang="en-US" sz="1200" b="0" i="0" kern="1200">
                <a:solidFill>
                  <a:schemeClr val="tx1"/>
                </a:solidFill>
                <a:effectLst/>
                <a:latin typeface="+mn-lt"/>
                <a:ea typeface="+mn-ea"/>
                <a:cs typeface="+mn-cs"/>
              </a:rPr>
              <a:t>能通過</a:t>
            </a:r>
            <a:r>
              <a:rPr kumimoji="1" lang="en-US" altLang="zh-CN" sz="1200" b="0" i="0" kern="1200">
                <a:solidFill>
                  <a:schemeClr val="tx1"/>
                </a:solidFill>
                <a:effectLst/>
                <a:latin typeface="+mn-lt"/>
                <a:ea typeface="+mn-ea"/>
                <a:cs typeface="+mn-cs"/>
              </a:rPr>
              <a:t>H</a:t>
            </a:r>
            <a:r>
              <a:rPr kumimoji="1" lang="zh-CN" altLang="en-US" sz="1200" b="0" i="0" kern="1200">
                <a:solidFill>
                  <a:schemeClr val="tx1"/>
                </a:solidFill>
                <a:effectLst/>
                <a:latin typeface="+mn-lt"/>
                <a:ea typeface="+mn-ea"/>
                <a:cs typeface="+mn-cs"/>
              </a:rPr>
              <a:t>矩陣進行變換至平面座標</a:t>
            </a:r>
            <a:r>
              <a:rPr kumimoji="1" lang="en-US" altLang="zh-CN" sz="1200" b="0" i="0" kern="1200">
                <a:solidFill>
                  <a:schemeClr val="tx1"/>
                </a:solidFill>
                <a:effectLst/>
                <a:latin typeface="+mn-lt"/>
                <a:ea typeface="+mn-ea"/>
                <a:cs typeface="+mn-cs"/>
              </a:rPr>
              <a:t>xy</a:t>
            </a:r>
            <a:r>
              <a:rPr kumimoji="1" lang="zh-CN" altLang="en-US" sz="1200" b="0" i="0" kern="1200">
                <a:solidFill>
                  <a:schemeClr val="tx1"/>
                </a:solidFill>
                <a:effectLst/>
                <a:latin typeface="+mn-lt"/>
                <a:ea typeface="+mn-ea"/>
                <a:cs typeface="+mn-cs"/>
              </a:rPr>
              <a:t>，為了得出</a:t>
            </a:r>
            <a:r>
              <a:rPr kumimoji="1" lang="en-US" altLang="zh-CN" sz="1200" b="0" i="0" kern="1200">
                <a:solidFill>
                  <a:schemeClr val="tx1"/>
                </a:solidFill>
                <a:effectLst/>
                <a:latin typeface="+mn-lt"/>
                <a:ea typeface="+mn-ea"/>
                <a:cs typeface="+mn-cs"/>
              </a:rPr>
              <a:t>H</a:t>
            </a:r>
            <a:r>
              <a:rPr kumimoji="1" lang="zh-CN" altLang="en-US" sz="1200" b="0" i="0" kern="1200">
                <a:solidFill>
                  <a:schemeClr val="tx1"/>
                </a:solidFill>
                <a:effectLst/>
                <a:latin typeface="+mn-lt"/>
                <a:ea typeface="+mn-ea"/>
                <a:cs typeface="+mn-cs"/>
              </a:rPr>
              <a:t>矩陣，我們將四組平面座標</a:t>
            </a:r>
            <a:r>
              <a:rPr kumimoji="1" lang="en-US" altLang="zh-CN" sz="1200" b="0" i="0" kern="1200">
                <a:solidFill>
                  <a:schemeClr val="tx1"/>
                </a:solidFill>
                <a:effectLst/>
                <a:latin typeface="+mn-lt"/>
                <a:ea typeface="+mn-ea"/>
                <a:cs typeface="+mn-cs"/>
              </a:rPr>
              <a:t>xy</a:t>
            </a:r>
            <a:r>
              <a:rPr kumimoji="1" lang="zh-CN" altLang="en-US" sz="1200" b="0" i="0" kern="1200">
                <a:solidFill>
                  <a:schemeClr val="tx1"/>
                </a:solidFill>
                <a:effectLst/>
                <a:latin typeface="+mn-lt"/>
                <a:ea typeface="+mn-ea"/>
                <a:cs typeface="+mn-cs"/>
              </a:rPr>
              <a:t>及影像的座標</a:t>
            </a:r>
            <a:r>
              <a:rPr kumimoji="1" lang="en-US" altLang="zh-CN" sz="1200" b="0" i="0" kern="1200">
                <a:solidFill>
                  <a:schemeClr val="tx1"/>
                </a:solidFill>
                <a:effectLst/>
                <a:latin typeface="+mn-lt"/>
                <a:ea typeface="+mn-ea"/>
                <a:cs typeface="+mn-cs"/>
              </a:rPr>
              <a:t>uv</a:t>
            </a:r>
            <a:r>
              <a:rPr kumimoji="1" lang="zh-CN" altLang="en-US" sz="1200" b="0" i="0" kern="1200">
                <a:solidFill>
                  <a:schemeClr val="tx1"/>
                </a:solidFill>
                <a:effectLst/>
                <a:latin typeface="+mn-lt"/>
                <a:ea typeface="+mn-ea"/>
                <a:cs typeface="+mn-cs"/>
              </a:rPr>
              <a:t>帶入方程式，能得到右邊這個式子，求解得出</a:t>
            </a:r>
            <a:r>
              <a:rPr kumimoji="1" lang="en-US" altLang="zh-CN" sz="1200" b="0" i="0" kern="1200">
                <a:solidFill>
                  <a:schemeClr val="tx1"/>
                </a:solidFill>
                <a:effectLst/>
                <a:latin typeface="+mn-lt"/>
                <a:ea typeface="+mn-ea"/>
                <a:cs typeface="+mn-cs"/>
              </a:rPr>
              <a:t>h</a:t>
            </a:r>
            <a:r>
              <a:rPr kumimoji="1" lang="zh-CN" altLang="en-US" sz="1200" b="0" i="0" kern="1200">
                <a:solidFill>
                  <a:schemeClr val="tx1"/>
                </a:solidFill>
                <a:effectLst/>
                <a:latin typeface="+mn-lt"/>
                <a:ea typeface="+mn-ea"/>
                <a:cs typeface="+mn-cs"/>
              </a:rPr>
              <a:t>矩陣，最後就能通過</a:t>
            </a:r>
            <a:r>
              <a:rPr kumimoji="1" lang="en-US" altLang="zh-CN" sz="1200" b="0" i="0" kern="1200">
                <a:solidFill>
                  <a:schemeClr val="tx1"/>
                </a:solidFill>
                <a:effectLst/>
                <a:latin typeface="+mn-lt"/>
                <a:ea typeface="+mn-ea"/>
                <a:cs typeface="+mn-cs"/>
              </a:rPr>
              <a:t>h</a:t>
            </a:r>
            <a:r>
              <a:rPr kumimoji="1" lang="zh-CN" altLang="en-US" sz="1200" b="0" i="0" kern="1200">
                <a:solidFill>
                  <a:schemeClr val="tx1"/>
                </a:solidFill>
                <a:effectLst/>
                <a:latin typeface="+mn-lt"/>
                <a:ea typeface="+mn-ea"/>
                <a:cs typeface="+mn-cs"/>
              </a:rPr>
              <a:t>矩陣變換</a:t>
            </a:r>
            <a:r>
              <a:rPr kumimoji="1" lang="en-US" altLang="zh-CN" sz="1200" b="0" i="0" kern="1200">
                <a:solidFill>
                  <a:schemeClr val="tx1"/>
                </a:solidFill>
                <a:effectLst/>
                <a:latin typeface="+mn-lt"/>
                <a:ea typeface="+mn-ea"/>
                <a:cs typeface="+mn-cs"/>
              </a:rPr>
              <a:t>uv</a:t>
            </a:r>
            <a:r>
              <a:rPr kumimoji="1" lang="zh-CN" altLang="en-US" sz="1200" b="0" i="0" kern="1200">
                <a:solidFill>
                  <a:schemeClr val="tx1"/>
                </a:solidFill>
                <a:effectLst/>
                <a:latin typeface="+mn-lt"/>
                <a:ea typeface="+mn-ea"/>
                <a:cs typeface="+mn-cs"/>
              </a:rPr>
              <a:t>座標至</a:t>
            </a:r>
            <a:r>
              <a:rPr kumimoji="1" lang="en-US" altLang="zh-CN" sz="1200" b="0" i="0" kern="1200">
                <a:solidFill>
                  <a:schemeClr val="tx1"/>
                </a:solidFill>
                <a:effectLst/>
                <a:latin typeface="+mn-lt"/>
                <a:ea typeface="+mn-ea"/>
                <a:cs typeface="+mn-cs"/>
              </a:rPr>
              <a:t>xy</a:t>
            </a:r>
            <a:r>
              <a:rPr kumimoji="1" lang="zh-CN" altLang="en-US" sz="1200" b="0" i="0" kern="1200">
                <a:solidFill>
                  <a:schemeClr val="tx1"/>
                </a:solidFill>
                <a:effectLst/>
                <a:latin typeface="+mn-lt"/>
                <a:ea typeface="+mn-ea"/>
                <a:cs typeface="+mn-cs"/>
              </a:rPr>
              <a:t>座標如下面式子所示</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31</a:t>
            </a:fld>
            <a:endParaRPr lang="zh-TW" altLang="en-US"/>
          </a:p>
        </p:txBody>
      </p:sp>
    </p:spTree>
    <p:extLst>
      <p:ext uri="{BB962C8B-B14F-4D97-AF65-F5344CB8AC3E}">
        <p14:creationId xmlns:p14="http://schemas.microsoft.com/office/powerpoint/2010/main" val="93602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而我們取得的四個參考點如此圖所示，左圖是影像</a:t>
            </a:r>
            <a:r>
              <a:rPr kumimoji="1" lang="en-US" altLang="zh-CN"/>
              <a:t>uv</a:t>
            </a:r>
            <a:r>
              <a:rPr kumimoji="1" lang="zh-CN" altLang="en-US"/>
              <a:t>座標，右圖是他們對應的</a:t>
            </a:r>
            <a:r>
              <a:rPr kumimoji="1" lang="en-US" altLang="zh-CN"/>
              <a:t>xy</a:t>
            </a:r>
            <a:r>
              <a:rPr kumimoji="1" lang="zh-CN" altLang="en-US"/>
              <a:t>座標，將這些點帶入方程式求解至下列的式子</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32</a:t>
            </a:fld>
            <a:endParaRPr lang="zh-TW" altLang="en-US"/>
          </a:p>
        </p:txBody>
      </p:sp>
    </p:spTree>
    <p:extLst>
      <p:ext uri="{BB962C8B-B14F-4D97-AF65-F5344CB8AC3E}">
        <p14:creationId xmlns:p14="http://schemas.microsoft.com/office/powerpoint/2010/main" val="3901579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a:t>從前面的公式我們可以通過</a:t>
            </a:r>
            <a:r>
              <a:rPr kumimoji="1" lang="en-US" altLang="zh-TW"/>
              <a:t>2D</a:t>
            </a:r>
            <a:r>
              <a:rPr kumimoji="1" lang="zh-CN" altLang="en-US"/>
              <a:t>線性變換，可以把影像上的座標點轉換為平面上的座標，由於</a:t>
            </a:r>
            <a:r>
              <a:rPr kumimoji="1" lang="en-US" altLang="zh-CN"/>
              <a:t>2D</a:t>
            </a:r>
            <a:r>
              <a:rPr kumimoji="1" lang="zh-CN" altLang="en-US"/>
              <a:t>線性變換是將影像上的平面，也就是地板的位置轉換至平面上的位置，因此影像上的腳點提取位置就十分關鍵，如果我們繳點提取的位置不是位於地板上，就會造成很大的偏差，但是我們第一種腳點提取方法所提取的腳點位置與實際腳點位置相差很遠，因此我們改良了前面的腳點提取方法</a:t>
            </a:r>
            <a:r>
              <a:rPr kumimoji="1" lang="zh-TW" altLang="en-US"/>
              <a:t>來解決這樣的問題，達到更符合人體腳點的位置</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33</a:t>
            </a:fld>
            <a:endParaRPr lang="zh-TW" altLang="en-US"/>
          </a:p>
        </p:txBody>
      </p:sp>
    </p:spTree>
    <p:extLst>
      <p:ext uri="{BB962C8B-B14F-4D97-AF65-F5344CB8AC3E}">
        <p14:creationId xmlns:p14="http://schemas.microsoft.com/office/powerpoint/2010/main" val="1158378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34</a:t>
            </a:fld>
            <a:endParaRPr lang="zh-TW" altLang="en-US"/>
          </a:p>
        </p:txBody>
      </p:sp>
    </p:spTree>
    <p:extLst>
      <p:ext uri="{BB962C8B-B14F-4D97-AF65-F5344CB8AC3E}">
        <p14:creationId xmlns:p14="http://schemas.microsoft.com/office/powerpoint/2010/main" val="1035189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35</a:t>
            </a:fld>
            <a:endParaRPr lang="zh-TW" altLang="en-US"/>
          </a:p>
        </p:txBody>
      </p:sp>
    </p:spTree>
    <p:extLst>
      <p:ext uri="{BB962C8B-B14F-4D97-AF65-F5344CB8AC3E}">
        <p14:creationId xmlns:p14="http://schemas.microsoft.com/office/powerpoint/2010/main" val="3985142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38</a:t>
            </a:fld>
            <a:endParaRPr lang="zh-TW" altLang="en-US"/>
          </a:p>
        </p:txBody>
      </p:sp>
    </p:spTree>
    <p:extLst>
      <p:ext uri="{BB962C8B-B14F-4D97-AF65-F5344CB8AC3E}">
        <p14:creationId xmlns:p14="http://schemas.microsoft.com/office/powerpoint/2010/main" val="4230945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雖然經過我們的改良後的腳點提取方法能讓誤差縮短，但是由於鏡頭的扭曲和線性變換上的轉換誤差，導致越靠近影像周圍的點轉換後的誤差會越高，因此我們採用機器學習模型來對這些誤差進行擬合，並將人體偵測到的關鍵點數目、影像腳點位置、線性變換後的平面位置作為模型的輸入。</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39</a:t>
            </a:fld>
            <a:endParaRPr lang="zh-TW" altLang="en-US"/>
          </a:p>
        </p:txBody>
      </p:sp>
    </p:spTree>
    <p:extLst>
      <p:ext uri="{BB962C8B-B14F-4D97-AF65-F5344CB8AC3E}">
        <p14:creationId xmlns:p14="http://schemas.microsoft.com/office/powerpoint/2010/main" val="4054329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橫軸是、縱軸是，單位是公尺</a:t>
            </a:r>
            <a:endParaRPr kumimoji="1" lang="en-US" altLang="zh-TW"/>
          </a:p>
          <a:p>
            <a:r>
              <a:rPr kumimoji="1" lang="zh-TW" altLang="en-US"/>
              <a:t>最後是當我們得到</a:t>
            </a:r>
            <a:r>
              <a:rPr kumimoji="1" lang="en-US" altLang="zh-TW"/>
              <a:t>Wi-Fi</a:t>
            </a:r>
            <a:r>
              <a:rPr kumimoji="1" lang="zh-CN" altLang="en-US"/>
              <a:t>跟影像行人的位置後，我們採用的匹配方法是以最小的歐式距離進行匹配，如圖所示，此為轉換後的平面座標，橫軸是</a:t>
            </a:r>
            <a:r>
              <a:rPr kumimoji="1" lang="en-US" altLang="zh-CN"/>
              <a:t>X</a:t>
            </a:r>
            <a:r>
              <a:rPr kumimoji="1" lang="zh-CN" altLang="en-US"/>
              <a:t>粽軸是</a:t>
            </a:r>
            <a:r>
              <a:rPr kumimoji="1" lang="en-US" altLang="zh-CN"/>
              <a:t>y</a:t>
            </a:r>
            <a:r>
              <a:rPr kumimoji="1" lang="zh-CN" altLang="en-US"/>
              <a:t>，</a:t>
            </a:r>
            <a:r>
              <a:rPr kumimoji="1" lang="en-US" altLang="zh-CN"/>
              <a:t>p1,p2</a:t>
            </a:r>
            <a:r>
              <a:rPr kumimoji="1" lang="en-US" altLang="zh-TW"/>
              <a:t>,</a:t>
            </a:r>
            <a:r>
              <a:rPr kumimoji="1" lang="en-US" altLang="zh-CN"/>
              <a:t>p3</a:t>
            </a:r>
            <a:r>
              <a:rPr kumimoji="1" lang="zh-CN" altLang="en-US"/>
              <a:t>分別代表著影像中的行人轉換後的座標，</a:t>
            </a:r>
            <a:r>
              <a:rPr kumimoji="1" lang="en-US" altLang="zh-CN"/>
              <a:t>w</a:t>
            </a:r>
            <a:r>
              <a:rPr kumimoji="1" lang="zh-CN" altLang="en-US"/>
              <a:t>為</a:t>
            </a:r>
            <a:r>
              <a:rPr kumimoji="1" lang="en-US" altLang="zh-CN"/>
              <a:t>wi-fi</a:t>
            </a:r>
            <a:r>
              <a:rPr kumimoji="1" lang="zh-CN" altLang="en-US"/>
              <a:t>預測的座標，綠色虛線為</a:t>
            </a:r>
            <a:r>
              <a:rPr kumimoji="1" lang="en-US" altLang="zh-CN"/>
              <a:t>wi-fi</a:t>
            </a:r>
            <a:r>
              <a:rPr kumimoji="1" lang="zh-CN" altLang="en-US"/>
              <a:t>座標離行人們的距離，由圖可知</a:t>
            </a:r>
            <a:r>
              <a:rPr kumimoji="1" lang="en-US" altLang="zh-CN"/>
              <a:t>p1</a:t>
            </a:r>
            <a:r>
              <a:rPr kumimoji="1" lang="zh-CN" altLang="en-US"/>
              <a:t>是當前距離</a:t>
            </a:r>
            <a:r>
              <a:rPr kumimoji="1" lang="en-US" altLang="zh-CN"/>
              <a:t>w</a:t>
            </a:r>
            <a:r>
              <a:rPr kumimoji="1" lang="zh-CN" altLang="en-US"/>
              <a:t>點最小的位置，因此將</a:t>
            </a:r>
            <a:r>
              <a:rPr kumimoji="1" lang="en-US" altLang="zh-TW"/>
              <a:t>p1</a:t>
            </a:r>
            <a:r>
              <a:rPr kumimoji="1" lang="zh-CN" altLang="en-US"/>
              <a:t>作為當前用戶的位置。</a:t>
            </a:r>
            <a:endParaRPr kumimoji="1" lang="en-US" altLang="zh-TW"/>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40</a:t>
            </a:fld>
            <a:endParaRPr lang="zh-TW" altLang="en-US"/>
          </a:p>
        </p:txBody>
      </p:sp>
    </p:spTree>
    <p:extLst>
      <p:ext uri="{BB962C8B-B14F-4D97-AF65-F5344CB8AC3E}">
        <p14:creationId xmlns:p14="http://schemas.microsoft.com/office/powerpoint/2010/main" val="4260012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接著介紹的是我們實驗的成果</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41</a:t>
            </a:fld>
            <a:endParaRPr lang="zh-TW" altLang="en-US"/>
          </a:p>
        </p:txBody>
      </p:sp>
    </p:spTree>
    <p:extLst>
      <p:ext uri="{BB962C8B-B14F-4D97-AF65-F5344CB8AC3E}">
        <p14:creationId xmlns:p14="http://schemas.microsoft.com/office/powerpoint/2010/main" val="1318115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隨著近年來科技的進步，全球定位系統</a:t>
            </a:r>
            <a:r>
              <a:rPr lang="en-US" altLang="zh-TW" dirty="0"/>
              <a:t>GPS</a:t>
            </a:r>
            <a:r>
              <a:rPr lang="zh-CN" altLang="en-US" dirty="0"/>
              <a:t>已經發展十分成熟，並被廣泛應用於我們生活當中，像是常見用來導航的</a:t>
            </a:r>
            <a:r>
              <a:rPr lang="en-US" altLang="zh-CN" dirty="0"/>
              <a:t>Googlemap</a:t>
            </a:r>
            <a:r>
              <a:rPr lang="zh-CN" altLang="en-US" dirty="0"/>
              <a:t>，還有外送平台</a:t>
            </a:r>
            <a:r>
              <a:rPr lang="en-US" altLang="zh-CN" dirty="0"/>
              <a:t>Uber eat, foodpanda</a:t>
            </a:r>
            <a:r>
              <a:rPr lang="zh-CN" altLang="en-US" dirty="0"/>
              <a:t>，甚至</a:t>
            </a:r>
            <a:r>
              <a:rPr lang="zh-TW" altLang="en-US" dirty="0"/>
              <a:t>在疫情中幫助追蹤人們經過的足跡</a:t>
            </a:r>
            <a:endParaRPr lang="en-US" altLang="zh-TW" dirty="0"/>
          </a:p>
          <a:p>
            <a:r>
              <a:rPr lang="zh-CN" altLang="en-US" dirty="0"/>
              <a:t>在室外環境中ＧＰＳ能夠達到</a:t>
            </a:r>
            <a:r>
              <a:rPr lang="en-US" altLang="zh-CN" dirty="0"/>
              <a:t>3</a:t>
            </a:r>
            <a:r>
              <a:rPr lang="zh-CN" altLang="en-US" dirty="0"/>
              <a:t>公尺左右的精準度，但是在室內卻會因為建築物的遮蔽導致訊號衰減，讓</a:t>
            </a:r>
            <a:r>
              <a:rPr lang="en-US" altLang="zh-CN" dirty="0"/>
              <a:t>GPs</a:t>
            </a:r>
            <a:r>
              <a:rPr lang="zh-CN" altLang="en-US" dirty="0"/>
              <a:t>在室內的精確度變得很不準確，因此如何在室內進行精確定位成了近年來熱門的研究項目</a:t>
            </a:r>
            <a:endParaRPr lang="en-US" altLang="zh-CN"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a:t>
            </a:fld>
            <a:endParaRPr lang="zh-TW" altLang="en-US"/>
          </a:p>
        </p:txBody>
      </p:sp>
    </p:spTree>
    <p:extLst>
      <p:ext uri="{BB962C8B-B14F-4D97-AF65-F5344CB8AC3E}">
        <p14:creationId xmlns:p14="http://schemas.microsoft.com/office/powerpoint/2010/main" val="2339854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42</a:t>
            </a:fld>
            <a:endParaRPr lang="zh-TW" altLang="en-US"/>
          </a:p>
        </p:txBody>
      </p:sp>
    </p:spTree>
    <p:extLst>
      <p:ext uri="{BB962C8B-B14F-4D97-AF65-F5344CB8AC3E}">
        <p14:creationId xmlns:p14="http://schemas.microsoft.com/office/powerpoint/2010/main" val="2971170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影像的解析度</a:t>
            </a:r>
            <a:endParaRPr lang="en-US" altLang="zh-TW" dirty="0"/>
          </a:p>
          <a:p>
            <a:r>
              <a:rPr lang="zh-TW" altLang="en-US" dirty="0"/>
              <a:t>廣角</a:t>
            </a:r>
            <a:r>
              <a:rPr lang="en-US" altLang="zh-TW" dirty="0"/>
              <a:t>135</a:t>
            </a:r>
            <a:r>
              <a:rPr lang="zh-CN" altLang="en-US" dirty="0"/>
              <a:t>度</a:t>
            </a:r>
            <a:endParaRPr lang="en-US" altLang="zh-CN" dirty="0"/>
          </a:p>
          <a:p>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43</a:t>
            </a:fld>
            <a:endParaRPr lang="zh-TW" altLang="en-US"/>
          </a:p>
        </p:txBody>
      </p:sp>
    </p:spTree>
    <p:extLst>
      <p:ext uri="{BB962C8B-B14F-4D97-AF65-F5344CB8AC3E}">
        <p14:creationId xmlns:p14="http://schemas.microsoft.com/office/powerpoint/2010/main" val="17710875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44</a:t>
            </a:fld>
            <a:endParaRPr lang="zh-TW" altLang="en-US"/>
          </a:p>
        </p:txBody>
      </p:sp>
    </p:spTree>
    <p:extLst>
      <p:ext uri="{BB962C8B-B14F-4D97-AF65-F5344CB8AC3E}">
        <p14:creationId xmlns:p14="http://schemas.microsoft.com/office/powerpoint/2010/main" val="77587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我們在</a:t>
            </a:r>
            <a:r>
              <a:rPr kumimoji="1" lang="en-US" altLang="zh-TW"/>
              <a:t>75</a:t>
            </a:r>
            <a:r>
              <a:rPr kumimoji="1" lang="zh-CN" altLang="en-US"/>
              <a:t>組不同的座標上收集資料</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45</a:t>
            </a:fld>
            <a:endParaRPr lang="zh-TW" altLang="en-US"/>
          </a:p>
        </p:txBody>
      </p:sp>
    </p:spTree>
    <p:extLst>
      <p:ext uri="{BB962C8B-B14F-4D97-AF65-F5344CB8AC3E}">
        <p14:creationId xmlns:p14="http://schemas.microsoft.com/office/powerpoint/2010/main" val="3011154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架設好實驗環境後，我們透過手機在</a:t>
            </a:r>
            <a:r>
              <a:rPr lang="en-US" altLang="zh-TW" dirty="0"/>
              <a:t>75</a:t>
            </a:r>
            <a:r>
              <a:rPr lang="zh-CN" altLang="en-US" dirty="0"/>
              <a:t>個點收集資料，包含</a:t>
            </a:r>
            <a:r>
              <a:rPr lang="en-US" altLang="zh-CN" dirty="0"/>
              <a:t>3</a:t>
            </a:r>
            <a:r>
              <a:rPr lang="zh-CN" altLang="en-US" dirty="0"/>
              <a:t>台</a:t>
            </a:r>
            <a:r>
              <a:rPr lang="en-US" altLang="zh-CN" dirty="0"/>
              <a:t>Wi-FI</a:t>
            </a:r>
            <a:r>
              <a:rPr lang="zh-TW" altLang="en-US" dirty="0"/>
              <a:t> </a:t>
            </a:r>
            <a:r>
              <a:rPr lang="en-US" altLang="zh-TW" dirty="0"/>
              <a:t>router</a:t>
            </a:r>
            <a:r>
              <a:rPr lang="zh-CN" altLang="en-US" dirty="0"/>
              <a:t>的</a:t>
            </a:r>
            <a:r>
              <a:rPr lang="en-US" altLang="zh-CN" dirty="0"/>
              <a:t>2.4G </a:t>
            </a:r>
            <a:r>
              <a:rPr lang="zh-CN" altLang="en-US" dirty="0"/>
              <a:t>及</a:t>
            </a:r>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46</a:t>
            </a:fld>
            <a:endParaRPr lang="zh-TW" altLang="en-US"/>
          </a:p>
        </p:txBody>
      </p:sp>
    </p:spTree>
    <p:extLst>
      <p:ext uri="{BB962C8B-B14F-4D97-AF65-F5344CB8AC3E}">
        <p14:creationId xmlns:p14="http://schemas.microsoft.com/office/powerpoint/2010/main" val="3121192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在資料收集後，我們首先對</a:t>
            </a:r>
            <a:r>
              <a:rPr lang="en-US" altLang="zh-CN" dirty="0"/>
              <a:t>Wi-Fi</a:t>
            </a:r>
            <a:r>
              <a:rPr lang="zh-CN" altLang="en-US" dirty="0"/>
              <a:t>的</a:t>
            </a:r>
            <a:r>
              <a:rPr lang="en-US" altLang="zh-CN" dirty="0"/>
              <a:t>RSSI</a:t>
            </a:r>
            <a:r>
              <a:rPr lang="zh-CN" altLang="en-US" dirty="0"/>
              <a:t>進行資料處理，我們收集了將近</a:t>
            </a:r>
            <a:r>
              <a:rPr lang="en-US" altLang="zh-CN" dirty="0"/>
              <a:t>900</a:t>
            </a:r>
            <a:r>
              <a:rPr lang="zh-CN" altLang="en-US" dirty="0"/>
              <a:t>筆資料，但由於每個位置的</a:t>
            </a:r>
            <a:r>
              <a:rPr lang="en-US" altLang="zh-CN" dirty="0"/>
              <a:t>RSSI</a:t>
            </a:r>
            <a:r>
              <a:rPr lang="zh-CN" altLang="en-US" dirty="0"/>
              <a:t>變化量大及設備可能無法每次都收到六組</a:t>
            </a:r>
            <a:r>
              <a:rPr lang="en-US" altLang="zh-CN" dirty="0"/>
              <a:t>rssi</a:t>
            </a:r>
            <a:r>
              <a:rPr lang="zh-CN" altLang="en-US" dirty="0"/>
              <a:t>，因此我們使用</a:t>
            </a:r>
            <a:r>
              <a:rPr lang="zh-TW" altLang="en-US" dirty="0"/>
              <a:t>廂型圖方</a:t>
            </a:r>
            <a:r>
              <a:rPr lang="zh-CN" altLang="en-US" dirty="0"/>
              <a:t>法將</a:t>
            </a:r>
            <a:r>
              <a:rPr lang="zh-TW" altLang="en-US" dirty="0"/>
              <a:t>異常值去除，並針對</a:t>
            </a:r>
            <a:r>
              <a:rPr lang="en-US" altLang="zh-TW" dirty="0"/>
              <a:t>RSSI</a:t>
            </a:r>
            <a:r>
              <a:rPr lang="zh-CN" altLang="en-US" dirty="0"/>
              <a:t>為</a:t>
            </a:r>
            <a:r>
              <a:rPr lang="zh-TW" altLang="en-US" dirty="0"/>
              <a:t>空值的區段進行平均填充，</a:t>
            </a:r>
            <a:r>
              <a:rPr lang="zh-CN" altLang="en-US" dirty="0"/>
              <a:t>在後面的模型成果會探討有無取平均對於</a:t>
            </a:r>
            <a:r>
              <a:rPr lang="zh-CN" altLang="en-US" sz="1200" b="0" i="0" kern="1200" dirty="0">
                <a:solidFill>
                  <a:schemeClr val="tx1"/>
                </a:solidFill>
                <a:effectLst/>
                <a:latin typeface="+mn-lt"/>
                <a:ea typeface="+mn-ea"/>
                <a:cs typeface="+mn-cs"/>
              </a:rPr>
              <a:t>模型的影響，最後每個資料都包含</a:t>
            </a:r>
            <a:r>
              <a:rPr lang="en-US" altLang="zh-CN" sz="1200" b="0" i="0" kern="1200" dirty="0">
                <a:solidFill>
                  <a:schemeClr val="tx1"/>
                </a:solidFill>
                <a:effectLst/>
                <a:latin typeface="+mn-lt"/>
                <a:ea typeface="+mn-ea"/>
                <a:cs typeface="+mn-cs"/>
              </a:rPr>
              <a:t>2.4G</a:t>
            </a:r>
            <a:r>
              <a:rPr lang="zh-CN" altLang="en-US" sz="1200" b="0" i="0" kern="1200" dirty="0">
                <a:solidFill>
                  <a:schemeClr val="tx1"/>
                </a:solidFill>
                <a:effectLst/>
                <a:latin typeface="+mn-lt"/>
                <a:ea typeface="+mn-ea"/>
                <a:cs typeface="+mn-cs"/>
              </a:rPr>
              <a:t>頻段及</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頻段的</a:t>
            </a:r>
            <a:r>
              <a:rPr lang="en-US" altLang="zh-CN" sz="1200" b="0" i="0" kern="1200" dirty="0">
                <a:solidFill>
                  <a:schemeClr val="tx1"/>
                </a:solidFill>
                <a:effectLst/>
                <a:latin typeface="+mn-lt"/>
                <a:ea typeface="+mn-ea"/>
                <a:cs typeface="+mn-cs"/>
              </a:rPr>
              <a:t>RSSI</a:t>
            </a:r>
            <a:r>
              <a:rPr lang="zh-CN" altLang="en-US" sz="1200" b="0" i="0" kern="1200" dirty="0">
                <a:solidFill>
                  <a:schemeClr val="tx1"/>
                </a:solidFill>
                <a:effectLst/>
                <a:latin typeface="+mn-lt"/>
                <a:ea typeface="+mn-ea"/>
                <a:cs typeface="+mn-cs"/>
              </a:rPr>
              <a:t>共六個特徵。</a:t>
            </a:r>
            <a:endParaRPr lang="en-US" altLang="zh-TW" sz="1200" b="0" i="0" kern="1200" dirty="0">
              <a:solidFill>
                <a:schemeClr val="tx1"/>
              </a:solidFill>
              <a:effectLst/>
              <a:latin typeface="+mn-lt"/>
              <a:ea typeface="+mn-ea"/>
              <a:cs typeface="+mn-cs"/>
            </a:endParaRPr>
          </a:p>
          <a:p>
            <a:endParaRPr lang="en-US" altLang="zh-TW" sz="1200" b="0" i="0" kern="1200">
              <a:solidFill>
                <a:schemeClr val="tx1"/>
              </a:solidFill>
              <a:effectLst/>
              <a:latin typeface="+mn-lt"/>
              <a:ea typeface="+mn-ea"/>
              <a:cs typeface="+mn-cs"/>
            </a:endParaRPr>
          </a:p>
          <a:p>
            <a:r>
              <a:rPr lang="el-GR" altLang="zh-TW" sz="1200" b="0" i="0" kern="1200">
                <a:solidFill>
                  <a:schemeClr val="tx1"/>
                </a:solidFill>
                <a:effectLst/>
                <a:latin typeface="+mn-lt"/>
                <a:ea typeface="+mn-ea"/>
                <a:cs typeface="+mn-cs"/>
              </a:rPr>
              <a:t>μ</a:t>
            </a:r>
            <a:r>
              <a:rPr lang="zh-TW" altLang="el-GR" sz="1200" b="0" i="0" kern="1200">
                <a:solidFill>
                  <a:schemeClr val="tx1"/>
                </a:solidFill>
                <a:effectLst/>
                <a:latin typeface="+mn-lt"/>
                <a:ea typeface="+mn-ea"/>
                <a:cs typeface="+mn-cs"/>
              </a:rPr>
              <a:t>＋</a:t>
            </a:r>
            <a:r>
              <a:rPr lang="el-GR" altLang="zh-TW" sz="1200" b="0" i="0" kern="1200">
                <a:solidFill>
                  <a:schemeClr val="tx1"/>
                </a:solidFill>
                <a:effectLst/>
                <a:latin typeface="+mn-lt"/>
                <a:ea typeface="+mn-ea"/>
                <a:cs typeface="+mn-cs"/>
              </a:rPr>
              <a:t>3σ</a:t>
            </a:r>
            <a:r>
              <a:rPr lang="zh-TW" altLang="en-US" sz="1200" b="0" i="0" kern="1200">
                <a:solidFill>
                  <a:schemeClr val="tx1"/>
                </a:solidFill>
                <a:effectLst/>
                <a:latin typeface="+mn-lt"/>
                <a:ea typeface="+mn-ea"/>
                <a:cs typeface="+mn-cs"/>
              </a:rPr>
              <a:t>或小於</a:t>
            </a:r>
            <a:r>
              <a:rPr lang="el-GR" altLang="zh-TW" sz="1200" b="0" i="0" kern="1200">
                <a:solidFill>
                  <a:schemeClr val="tx1"/>
                </a:solidFill>
                <a:effectLst/>
                <a:latin typeface="+mn-lt"/>
                <a:ea typeface="+mn-ea"/>
                <a:cs typeface="+mn-cs"/>
              </a:rPr>
              <a:t>μ—3σ</a:t>
            </a:r>
            <a:endParaRPr lang="en-US" altLang="zh-TW" sz="1200" b="0" i="0" kern="1200">
              <a:solidFill>
                <a:schemeClr val="tx1"/>
              </a:solidFill>
              <a:effectLst/>
              <a:latin typeface="+mn-lt"/>
              <a:ea typeface="+mn-ea"/>
              <a:cs typeface="+mn-cs"/>
            </a:endParaRPr>
          </a:p>
          <a:p>
            <a:r>
              <a:rPr lang="en-US" altLang="zh-TW" sz="1200" b="0" i="0" kern="1200">
                <a:solidFill>
                  <a:schemeClr val="tx1"/>
                </a:solidFill>
                <a:effectLst/>
                <a:latin typeface="+mn-lt"/>
                <a:ea typeface="+mn-ea"/>
                <a:cs typeface="+mn-cs"/>
              </a:rPr>
              <a:t>1.</a:t>
            </a:r>
            <a:r>
              <a:rPr lang="zh-TW" altLang="en-US" sz="1200" b="0" i="0" kern="1200">
                <a:solidFill>
                  <a:schemeClr val="tx1"/>
                </a:solidFill>
                <a:effectLst/>
                <a:latin typeface="+mn-lt"/>
                <a:ea typeface="+mn-ea"/>
                <a:cs typeface="+mn-cs"/>
              </a:rPr>
              <a:t>將資料進行排序後，找出第一四分位數</a:t>
            </a:r>
            <a:r>
              <a:rPr lang="en-US" altLang="zh-TW" sz="1200" b="0" i="0" kern="1200">
                <a:solidFill>
                  <a:schemeClr val="tx1"/>
                </a:solidFill>
                <a:effectLst/>
                <a:latin typeface="+mn-lt"/>
                <a:ea typeface="+mn-ea"/>
                <a:cs typeface="+mn-cs"/>
              </a:rPr>
              <a:t>(</a:t>
            </a:r>
            <a:r>
              <a:rPr lang="en" altLang="zh-TW" sz="1200" b="0" i="0" kern="1200">
                <a:solidFill>
                  <a:schemeClr val="tx1"/>
                </a:solidFill>
                <a:effectLst/>
                <a:latin typeface="+mn-lt"/>
                <a:ea typeface="+mn-ea"/>
                <a:cs typeface="+mn-cs"/>
              </a:rPr>
              <a:t>Q1)</a:t>
            </a:r>
            <a:r>
              <a:rPr lang="zh-TW" altLang="en"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第三四分位數</a:t>
            </a:r>
            <a:r>
              <a:rPr lang="en-US" altLang="zh-TW" sz="1200" b="0" i="0" kern="1200">
                <a:solidFill>
                  <a:schemeClr val="tx1"/>
                </a:solidFill>
                <a:effectLst/>
                <a:latin typeface="+mn-lt"/>
                <a:ea typeface="+mn-ea"/>
                <a:cs typeface="+mn-cs"/>
              </a:rPr>
              <a:t>(</a:t>
            </a:r>
            <a:r>
              <a:rPr lang="en" altLang="zh-TW" sz="1200" b="0" i="0" kern="1200">
                <a:solidFill>
                  <a:schemeClr val="tx1"/>
                </a:solidFill>
                <a:effectLst/>
                <a:latin typeface="+mn-lt"/>
                <a:ea typeface="+mn-ea"/>
                <a:cs typeface="+mn-cs"/>
              </a:rPr>
              <a:t>Q3)</a:t>
            </a:r>
            <a:r>
              <a:rPr lang="zh-TW" altLang="en" sz="1200" b="0" i="0" kern="1200">
                <a:solidFill>
                  <a:schemeClr val="tx1"/>
                </a:solidFill>
                <a:effectLst/>
                <a:latin typeface="+mn-lt"/>
                <a:ea typeface="+mn-ea"/>
                <a:cs typeface="+mn-cs"/>
              </a:rPr>
              <a:t>。</a:t>
            </a:r>
            <a:br>
              <a:rPr lang="zh-TW" altLang="en" sz="1200" b="0" i="0" kern="1200">
                <a:solidFill>
                  <a:schemeClr val="tx1"/>
                </a:solidFill>
                <a:effectLst/>
                <a:latin typeface="+mn-lt"/>
                <a:ea typeface="+mn-ea"/>
                <a:cs typeface="+mn-cs"/>
              </a:rPr>
            </a:br>
            <a:r>
              <a:rPr lang="en" altLang="zh-TW" sz="1200" b="0" i="0" kern="1200">
                <a:solidFill>
                  <a:schemeClr val="tx1"/>
                </a:solidFill>
                <a:effectLst/>
                <a:latin typeface="+mn-lt"/>
                <a:ea typeface="+mn-ea"/>
                <a:cs typeface="+mn-cs"/>
              </a:rPr>
              <a:t>2.</a:t>
            </a:r>
            <a:r>
              <a:rPr lang="zh-TW" altLang="en-US" sz="1200" b="0" i="0" kern="1200">
                <a:solidFill>
                  <a:schemeClr val="tx1"/>
                </a:solidFill>
                <a:effectLst/>
                <a:latin typeface="+mn-lt"/>
                <a:ea typeface="+mn-ea"/>
                <a:cs typeface="+mn-cs"/>
              </a:rPr>
              <a:t>計算 </a:t>
            </a:r>
            <a:r>
              <a:rPr lang="en" altLang="zh-TW" sz="1200" b="0" i="0" kern="1200">
                <a:solidFill>
                  <a:schemeClr val="tx1"/>
                </a:solidFill>
                <a:effectLst/>
                <a:latin typeface="+mn-lt"/>
                <a:ea typeface="+mn-ea"/>
                <a:cs typeface="+mn-cs"/>
              </a:rPr>
              <a:t>Q3 - Q1 </a:t>
            </a:r>
            <a:r>
              <a:rPr lang="zh-TW" altLang="en-US" sz="1200" b="0" i="0" kern="1200">
                <a:solidFill>
                  <a:schemeClr val="tx1"/>
                </a:solidFill>
                <a:effectLst/>
                <a:latin typeface="+mn-lt"/>
                <a:ea typeface="+mn-ea"/>
                <a:cs typeface="+mn-cs"/>
              </a:rPr>
              <a:t>得出四分位距</a:t>
            </a:r>
            <a:r>
              <a:rPr lang="en-US" altLang="zh-TW" sz="1200" b="0" i="0" kern="1200">
                <a:solidFill>
                  <a:schemeClr val="tx1"/>
                </a:solidFill>
                <a:effectLst/>
                <a:latin typeface="+mn-lt"/>
                <a:ea typeface="+mn-ea"/>
                <a:cs typeface="+mn-cs"/>
              </a:rPr>
              <a:t>(</a:t>
            </a:r>
            <a:r>
              <a:rPr lang="en" altLang="zh-TW" sz="1200" b="0" i="0" kern="1200">
                <a:solidFill>
                  <a:schemeClr val="tx1"/>
                </a:solidFill>
                <a:effectLst/>
                <a:latin typeface="+mn-lt"/>
                <a:ea typeface="+mn-ea"/>
                <a:cs typeface="+mn-cs"/>
              </a:rPr>
              <a:t>IQR)</a:t>
            </a:r>
            <a:r>
              <a:rPr lang="zh-TW" altLang="en" sz="1200" b="0" i="0" kern="1200">
                <a:solidFill>
                  <a:schemeClr val="tx1"/>
                </a:solidFill>
                <a:effectLst/>
                <a:latin typeface="+mn-lt"/>
                <a:ea typeface="+mn-ea"/>
                <a:cs typeface="+mn-cs"/>
              </a:rPr>
              <a:t>。</a:t>
            </a:r>
            <a:br>
              <a:rPr lang="zh-TW" altLang="en" sz="1200" b="0" i="0" kern="1200">
                <a:solidFill>
                  <a:schemeClr val="tx1"/>
                </a:solidFill>
                <a:effectLst/>
                <a:latin typeface="+mn-lt"/>
                <a:ea typeface="+mn-ea"/>
                <a:cs typeface="+mn-cs"/>
              </a:rPr>
            </a:br>
            <a:r>
              <a:rPr lang="en" altLang="zh-TW" sz="1200" b="0" i="0" kern="1200">
                <a:solidFill>
                  <a:schemeClr val="tx1"/>
                </a:solidFill>
                <a:effectLst/>
                <a:latin typeface="+mn-lt"/>
                <a:ea typeface="+mn-ea"/>
                <a:cs typeface="+mn-cs"/>
              </a:rPr>
              <a:t>3.</a:t>
            </a:r>
            <a:r>
              <a:rPr lang="zh-TW" altLang="en-US" sz="1200" b="0" i="0" kern="1200">
                <a:solidFill>
                  <a:schemeClr val="tx1"/>
                </a:solidFill>
                <a:effectLst/>
                <a:latin typeface="+mn-lt"/>
                <a:ea typeface="+mn-ea"/>
                <a:cs typeface="+mn-cs"/>
              </a:rPr>
              <a:t>找出數據中大於 </a:t>
            </a:r>
            <a:r>
              <a:rPr lang="en" altLang="zh-TW" sz="1200" b="0" i="0" kern="1200">
                <a:solidFill>
                  <a:schemeClr val="tx1"/>
                </a:solidFill>
                <a:effectLst/>
                <a:latin typeface="+mn-lt"/>
                <a:ea typeface="+mn-ea"/>
                <a:cs typeface="+mn-cs"/>
              </a:rPr>
              <a:t>Q3 +1.5IQR </a:t>
            </a:r>
            <a:r>
              <a:rPr lang="zh-TW" altLang="en-US" sz="1200" b="0" i="0" kern="1200">
                <a:solidFill>
                  <a:schemeClr val="tx1"/>
                </a:solidFill>
                <a:effectLst/>
                <a:latin typeface="+mn-lt"/>
                <a:ea typeface="+mn-ea"/>
                <a:cs typeface="+mn-cs"/>
              </a:rPr>
              <a:t>或 小於</a:t>
            </a:r>
            <a:r>
              <a:rPr lang="en" altLang="zh-TW" sz="1200" b="0" i="0" kern="1200">
                <a:solidFill>
                  <a:schemeClr val="tx1"/>
                </a:solidFill>
                <a:effectLst/>
                <a:latin typeface="+mn-lt"/>
                <a:ea typeface="+mn-ea"/>
                <a:cs typeface="+mn-cs"/>
              </a:rPr>
              <a:t>Q1 -1.5IQR</a:t>
            </a:r>
            <a:r>
              <a:rPr lang="zh-TW" altLang="en-US" sz="1200" b="0" i="0" kern="1200">
                <a:solidFill>
                  <a:schemeClr val="tx1"/>
                </a:solidFill>
                <a:effectLst/>
                <a:latin typeface="+mn-lt"/>
                <a:ea typeface="+mn-ea"/>
                <a:cs typeface="+mn-cs"/>
              </a:rPr>
              <a:t>的數據， 即為離群值。</a:t>
            </a:r>
            <a:r>
              <a:rPr lang="en-US" altLang="zh-TW" sz="1200" b="0" i="0" kern="1200">
                <a:solidFill>
                  <a:schemeClr val="tx1"/>
                </a:solidFill>
                <a:effectLst/>
                <a:latin typeface="+mn-lt"/>
                <a:ea typeface="+mn-ea"/>
                <a:cs typeface="+mn-cs"/>
              </a:rPr>
              <a:t>	</a:t>
            </a:r>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47</a:t>
            </a:fld>
            <a:endParaRPr lang="zh-TW" altLang="en-US"/>
          </a:p>
        </p:txBody>
      </p:sp>
    </p:spTree>
    <p:extLst>
      <p:ext uri="{BB962C8B-B14F-4D97-AF65-F5344CB8AC3E}">
        <p14:creationId xmlns:p14="http://schemas.microsoft.com/office/powerpoint/2010/main" val="255919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接著是影像的機器學習模型資料處理，我們的每個地點收集了一筆影像資料，共</a:t>
            </a:r>
            <a:r>
              <a:rPr lang="en-US" altLang="zh-TW" dirty="0"/>
              <a:t>75</a:t>
            </a:r>
            <a:r>
              <a:rPr lang="zh-CN" altLang="en-US" dirty="0"/>
              <a:t>筆資料包含</a:t>
            </a:r>
            <a:r>
              <a:rPr lang="en-US" altLang="zh-CN" dirty="0"/>
              <a:t>52</a:t>
            </a:r>
            <a:r>
              <a:rPr lang="zh-CN" altLang="en-US" dirty="0"/>
              <a:t>筆具有被遮蔽的影像。</a:t>
            </a:r>
            <a:endParaRPr lang="en-US" altLang="zh-CN" dirty="0"/>
          </a:p>
          <a:p>
            <a:r>
              <a:rPr lang="zh-TW" altLang="en-US" dirty="0"/>
              <a:t>然後我們將</a:t>
            </a:r>
            <a:r>
              <a:rPr lang="en-US" altLang="zh-TW" dirty="0"/>
              <a:t>Openpose</a:t>
            </a:r>
            <a:r>
              <a:rPr lang="zh-CN" altLang="en-US" dirty="0"/>
              <a:t>模型檢測的關鍵點骨幹數及影像及</a:t>
            </a:r>
            <a:r>
              <a:rPr lang="en-US" altLang="zh-CN" dirty="0"/>
              <a:t>2D</a:t>
            </a:r>
            <a:r>
              <a:rPr lang="zh-CN" altLang="en-US" dirty="0"/>
              <a:t>直接線性變換後的腳點位置作為模型的輸入，</a:t>
            </a:r>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48</a:t>
            </a:fld>
            <a:endParaRPr lang="zh-TW" altLang="en-US"/>
          </a:p>
        </p:txBody>
      </p:sp>
    </p:spTree>
    <p:extLst>
      <p:ext uri="{BB962C8B-B14F-4D97-AF65-F5344CB8AC3E}">
        <p14:creationId xmlns:p14="http://schemas.microsoft.com/office/powerpoint/2010/main" val="1115552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之後的模型定位誤差皆是以此方法進行評估</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49</a:t>
            </a:fld>
            <a:endParaRPr lang="zh-TW" altLang="en-US"/>
          </a:p>
        </p:txBody>
      </p:sp>
    </p:spTree>
    <p:extLst>
      <p:ext uri="{BB962C8B-B14F-4D97-AF65-F5344CB8AC3E}">
        <p14:creationId xmlns:p14="http://schemas.microsoft.com/office/powerpoint/2010/main" val="539184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在</a:t>
            </a:r>
            <a:r>
              <a:rPr kumimoji="1" lang="en-US" altLang="zh-TW"/>
              <a:t>Wi-Fi</a:t>
            </a:r>
            <a:r>
              <a:rPr kumimoji="1" lang="zh-CN" altLang="en-US"/>
              <a:t>的模型上，我們首先採用不同的資料處理方式，對於每一個座標點的</a:t>
            </a:r>
            <a:r>
              <a:rPr kumimoji="1" lang="en-US" altLang="zh-CN"/>
              <a:t>RSSI</a:t>
            </a:r>
            <a:r>
              <a:rPr kumimoji="1" lang="zh-CN" altLang="en-US"/>
              <a:t>是否進行平均來建立模型，並採用經典的回歸模型並比較其差異，</a:t>
            </a:r>
            <a:endParaRPr kumimoji="1" lang="en-US" altLang="zh-CN"/>
          </a:p>
          <a:p>
            <a:r>
              <a:rPr kumimoji="1" lang="zh-CN" altLang="en-US"/>
              <a:t>可以發現其實不同的模型</a:t>
            </a:r>
            <a:r>
              <a:rPr kumimoji="1" lang="zh-TW" altLang="en-US"/>
              <a:t>誤差其實差不多，反而是不同的資料處理方式對於誤差影響較大。</a:t>
            </a:r>
            <a:endParaRPr kumimoji="1" lang="en-US" altLang="zh-TW"/>
          </a:p>
          <a:p>
            <a:r>
              <a:rPr kumimoji="1" lang="zh-TW" altLang="en-US"/>
              <a:t>從表中得知透過對</a:t>
            </a:r>
            <a:r>
              <a:rPr kumimoji="1" lang="en-US" altLang="zh-TW"/>
              <a:t>RSSI</a:t>
            </a:r>
            <a:r>
              <a:rPr kumimoji="1" lang="zh-CN" altLang="en-US"/>
              <a:t>取</a:t>
            </a:r>
            <a:r>
              <a:rPr kumimoji="1" lang="zh-TW" altLang="en-US"/>
              <a:t>平均能夠降低約</a:t>
            </a:r>
            <a:r>
              <a:rPr kumimoji="1" lang="en-US" altLang="zh-TW"/>
              <a:t>0.7</a:t>
            </a:r>
            <a:r>
              <a:rPr kumimoji="1" lang="zh-CN" altLang="en-US"/>
              <a:t>公尺的誤差，因此我們採用取平均的</a:t>
            </a:r>
            <a:r>
              <a:rPr kumimoji="1" lang="en-US" altLang="zh-CN"/>
              <a:t>RSSI</a:t>
            </a:r>
            <a:r>
              <a:rPr kumimoji="1" lang="zh-CN" altLang="en-US"/>
              <a:t>進行模型的訓練。</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50</a:t>
            </a:fld>
            <a:endParaRPr lang="zh-TW" altLang="en-US"/>
          </a:p>
        </p:txBody>
      </p:sp>
    </p:spTree>
    <p:extLst>
      <p:ext uri="{BB962C8B-B14F-4D97-AF65-F5344CB8AC3E}">
        <p14:creationId xmlns:p14="http://schemas.microsoft.com/office/powerpoint/2010/main" val="840370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接著我們比較不同頻段下的資料對於</a:t>
            </a:r>
            <a:r>
              <a:rPr kumimoji="1" lang="en-US" altLang="zh-TW"/>
              <a:t>Wi-Fi</a:t>
            </a:r>
            <a:r>
              <a:rPr kumimoji="1" lang="zh-CN" altLang="en-US"/>
              <a:t>模型的定位誤差影響，可以看到在</a:t>
            </a:r>
            <a:r>
              <a:rPr kumimoji="1" lang="en-US" altLang="zh-CN"/>
              <a:t>5G</a:t>
            </a:r>
            <a:r>
              <a:rPr kumimoji="1" lang="zh-CN" altLang="en-US"/>
              <a:t>及</a:t>
            </a:r>
            <a:r>
              <a:rPr kumimoji="1" lang="en-US" altLang="zh-CN"/>
              <a:t>2.4G+5G</a:t>
            </a:r>
            <a:r>
              <a:rPr kumimoji="1" lang="zh-CN" altLang="en-US"/>
              <a:t>的頻段能夠達到更好的定位精度，這是因為我們的實驗場域中包含許多其他設備的訊號干擾，而使用</a:t>
            </a:r>
            <a:r>
              <a:rPr kumimoji="1" lang="en-US" altLang="zh-CN"/>
              <a:t>5G</a:t>
            </a:r>
            <a:r>
              <a:rPr kumimoji="1" lang="zh-CN" altLang="en-US"/>
              <a:t>頻段可以降低干擾，因此具有更好的準確度，在實際狀況中我們會根據用戶所收到的</a:t>
            </a:r>
            <a:r>
              <a:rPr kumimoji="1" lang="en-US" altLang="zh-CN"/>
              <a:t>rssi</a:t>
            </a:r>
            <a:r>
              <a:rPr kumimoji="1" lang="zh-CN" altLang="en-US"/>
              <a:t>資訊去判斷使用哪個模型。</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51</a:t>
            </a:fld>
            <a:endParaRPr lang="zh-TW" altLang="en-US"/>
          </a:p>
        </p:txBody>
      </p:sp>
    </p:spTree>
    <p:extLst>
      <p:ext uri="{BB962C8B-B14F-4D97-AF65-F5344CB8AC3E}">
        <p14:creationId xmlns:p14="http://schemas.microsoft.com/office/powerpoint/2010/main" val="399956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再介紹室內定位技術前，我們先介紹目前室內定位的應用，</a:t>
            </a:r>
            <a:r>
              <a:rPr lang="zh-TW" altLang="en-US" dirty="0"/>
              <a:t>室內定位的應用十分廣泛，且</a:t>
            </a:r>
            <a:r>
              <a:rPr lang="zh-TW" altLang="en-US" sz="1200" b="0" i="1" kern="1200">
                <a:solidFill>
                  <a:schemeClr val="tx1"/>
                </a:solidFill>
                <a:effectLst/>
                <a:latin typeface="+mn-lt"/>
                <a:ea typeface="+mn-ea"/>
                <a:cs typeface="+mn-cs"/>
              </a:rPr>
              <a:t>多數應用都具備高度商業價值</a:t>
            </a:r>
            <a:r>
              <a:rPr lang="zh-TW" altLang="en-US" dirty="0"/>
              <a:t>及廣況的前景，這邊列出常見的幾點室內定位應用：</a:t>
            </a:r>
            <a:endParaRPr lang="en-US" altLang="zh-TW" dirty="0"/>
          </a:p>
          <a:p>
            <a:pPr marL="228600" indent="-228600">
              <a:buAutoNum type="arabicPeriod"/>
            </a:pPr>
            <a:r>
              <a:rPr lang="zh-TW" altLang="en-US" dirty="0"/>
              <a:t>在商場中，消費者在逛街時，商城可以根據消費者所在位置發送商品的相關折扣給予消費者查看</a:t>
            </a:r>
            <a:endParaRPr lang="en-US" altLang="zh-TW" dirty="0"/>
          </a:p>
          <a:p>
            <a:pPr marL="228600" indent="-228600">
              <a:buAutoNum type="arabicPeriod"/>
            </a:pPr>
            <a:r>
              <a:rPr lang="zh-TW" altLang="en-US" dirty="0"/>
              <a:t>在醫院中，透過室內定位也可追蹤病人在醫院中的流動路線</a:t>
            </a:r>
            <a:endParaRPr lang="en-US" altLang="zh-TW" dirty="0"/>
          </a:p>
          <a:p>
            <a:pPr marL="228600" indent="-228600">
              <a:buAutoNum type="arabicPeriod"/>
            </a:pPr>
            <a:r>
              <a:rPr lang="zh-TW" altLang="en-US" dirty="0"/>
              <a:t>也能管控</a:t>
            </a:r>
            <a:r>
              <a:rPr lang="zh-TW" altLang="en-US" sz="1200" b="0" i="0" kern="1200" dirty="0">
                <a:solidFill>
                  <a:schemeClr val="tx1"/>
                </a:solidFill>
                <a:effectLst/>
                <a:latin typeface="+mn-lt"/>
                <a:ea typeface="+mn-ea"/>
                <a:cs typeface="+mn-cs"/>
              </a:rPr>
              <a:t>公司或工廠人員在工廠內的移動狀況，譬如危險區域的進入與監控</a:t>
            </a:r>
            <a:endParaRPr lang="en-US" altLang="zh-TW" sz="1200" b="0" i="0" kern="1200" dirty="0">
              <a:solidFill>
                <a:schemeClr val="tx1"/>
              </a:solidFill>
              <a:effectLst/>
              <a:latin typeface="+mn-lt"/>
              <a:ea typeface="+mn-ea"/>
              <a:cs typeface="+mn-cs"/>
            </a:endParaRPr>
          </a:p>
          <a:p>
            <a:pPr marL="228600" indent="-228600">
              <a:buAutoNum type="arabicPeriod"/>
            </a:pPr>
            <a:r>
              <a:rPr lang="zh-TW" altLang="en-US" sz="1200" b="0" i="0" kern="1200" dirty="0">
                <a:solidFill>
                  <a:schemeClr val="tx1"/>
                </a:solidFill>
                <a:effectLst/>
                <a:latin typeface="+mn-lt"/>
                <a:ea typeface="+mn-ea"/>
                <a:cs typeface="+mn-cs"/>
              </a:rPr>
              <a:t>最後也可用在我們的博物館的</a:t>
            </a:r>
            <a:r>
              <a:rPr lang="zh-TW" altLang="en-US" dirty="0"/>
              <a:t>行動導覽服務</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a:t>
            </a:fld>
            <a:endParaRPr lang="zh-TW" altLang="en-US"/>
          </a:p>
        </p:txBody>
      </p:sp>
    </p:spTree>
    <p:extLst>
      <p:ext uri="{BB962C8B-B14F-4D97-AF65-F5344CB8AC3E}">
        <p14:creationId xmlns:p14="http://schemas.microsoft.com/office/powerpoint/2010/main" val="481900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a:t>接著我們將模型的成果視覺化的方式畫線出來，以線性迴歸為例，其中以紅點表示模型預測的位置，綠點表示實際的位置，藍線則表示這些點之間的距離</a:t>
            </a:r>
            <a:endParaRPr kumimoji="1"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a:t>在</a:t>
            </a:r>
            <a:r>
              <a:rPr kumimoji="1" lang="en-US" altLang="zh-TW"/>
              <a:t>2.4g</a:t>
            </a:r>
            <a:r>
              <a:rPr kumimoji="1" lang="zh-CN" altLang="en-US"/>
              <a:t>的模型，可以看到他的預測分佈較為集中在中心的區域，而</a:t>
            </a:r>
            <a:r>
              <a:rPr kumimoji="1" lang="en-US" altLang="zh-CN"/>
              <a:t>5G</a:t>
            </a:r>
            <a:r>
              <a:rPr kumimoji="1" lang="zh-CN" altLang="en-US"/>
              <a:t>及</a:t>
            </a:r>
            <a:r>
              <a:rPr kumimoji="1" lang="en-US" altLang="zh-CN"/>
              <a:t>2.4G+5G</a:t>
            </a:r>
            <a:r>
              <a:rPr kumimoji="1" lang="zh-CN" altLang="en-US"/>
              <a:t>頻段的模型預測分佈則較為分散，且</a:t>
            </a:r>
            <a:r>
              <a:rPr kumimoji="1" lang="en-US" altLang="zh-CN"/>
              <a:t>2.4G</a:t>
            </a:r>
            <a:r>
              <a:rPr kumimoji="1" lang="zh-CN" altLang="en-US"/>
              <a:t>的模型預測誤差較大導致會有綠點在左，紅點在右讓藍線有許多交叉，而</a:t>
            </a:r>
            <a:r>
              <a:rPr kumimoji="1" lang="en-US" altLang="zh-CN"/>
              <a:t>5G</a:t>
            </a:r>
            <a:r>
              <a:rPr kumimoji="1" lang="zh-CN" altLang="en-US"/>
              <a:t>和</a:t>
            </a:r>
            <a:r>
              <a:rPr kumimoji="1" lang="en-US" altLang="zh-CN"/>
              <a:t>2.4G+5</a:t>
            </a:r>
            <a:r>
              <a:rPr kumimoji="1" lang="zh-CN" altLang="en-US"/>
              <a:t>Ｇ的分佈則較為合理，藍線相交的部分較少。</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52</a:t>
            </a:fld>
            <a:endParaRPr lang="zh-TW" altLang="en-US"/>
          </a:p>
        </p:txBody>
      </p:sp>
    </p:spTree>
    <p:extLst>
      <p:ext uri="{BB962C8B-B14F-4D97-AF65-F5344CB8AC3E}">
        <p14:creationId xmlns:p14="http://schemas.microsoft.com/office/powerpoint/2010/main" val="2461663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接著是展現我們影像模型的成果，我們展示了不同腳點提取方法及是否有經過機器學習模型對於誤差的影響。</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可以先看到在沒經過機器學習模型的</a:t>
            </a:r>
            <a:r>
              <a:rPr kumimoji="1" lang="en-US" altLang="zh-TW" dirty="0"/>
              <a:t>2D DLT</a:t>
            </a:r>
            <a:r>
              <a:rPr kumimoji="1" lang="zh-CN" altLang="en-US" dirty="0"/>
              <a:t>的成果，通過改善後的腳點提取方法讓他降低了</a:t>
            </a:r>
            <a:r>
              <a:rPr kumimoji="1" lang="en-US" altLang="zh-CN" dirty="0"/>
              <a:t>1.4</a:t>
            </a:r>
            <a:r>
              <a:rPr kumimoji="1" lang="zh-CN" altLang="en-US" dirty="0"/>
              <a:t>公尺左右的誤差，在機器學習模型中也降低了</a:t>
            </a:r>
            <a:r>
              <a:rPr kumimoji="1" lang="en-US" altLang="zh-CN" dirty="0"/>
              <a:t>0.4</a:t>
            </a:r>
            <a:r>
              <a:rPr kumimoji="1" lang="zh-CN" altLang="en-US" dirty="0"/>
              <a:t>公尺的誤差，說明了我們改善後的腳點提取方法能夠大幅提高精確度。</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接著可以發現在改良前的腳點提取方法中，透過機器學習模型也能達到誤差</a:t>
            </a:r>
            <a:r>
              <a:rPr kumimoji="1" lang="en-US" altLang="zh-CN" dirty="0"/>
              <a:t>1</a:t>
            </a:r>
            <a:r>
              <a:rPr kumimoji="1" lang="zh-CN" altLang="en-US" dirty="0"/>
              <a:t>公尺以下的表現，而在改良後腳點提取方法</a:t>
            </a:r>
            <a:r>
              <a:rPr kumimoji="1" lang="zh-TW" altLang="en-US" dirty="0"/>
              <a:t>，通過模型也能夠再降低誤差。</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53</a:t>
            </a:fld>
            <a:endParaRPr lang="zh-TW" altLang="en-US"/>
          </a:p>
        </p:txBody>
      </p:sp>
    </p:spTree>
    <p:extLst>
      <p:ext uri="{BB962C8B-B14F-4D97-AF65-F5344CB8AC3E}">
        <p14:creationId xmlns:p14="http://schemas.microsoft.com/office/powerpoint/2010/main" val="4234719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a:t>接著我們展示了我們影像模型視覺化的表現，紅色是預測點，綠色是實際點。</a:t>
            </a:r>
            <a:endParaRPr kumimoji="1" lang="en-US" altLang="zh-TW"/>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TW"/>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首先比較的是僅經過</a:t>
            </a:r>
            <a:r>
              <a:rPr kumimoji="1" lang="en-US" altLang="zh-CN"/>
              <a:t>2D DLT</a:t>
            </a:r>
            <a:r>
              <a:rPr kumimoji="1" lang="zh-CN" altLang="en-US"/>
              <a:t>轉換後在平面上的表現，左圖是改善前的腳點提取算法，右圖是經過改善後的腳點提取算法，在改良前的算法中，綠點與紅點的距離誤差非常高，尤其是在周遭的位置，有些藍線誤差甚至超過</a:t>
            </a:r>
            <a:r>
              <a:rPr kumimoji="1" lang="en-US" altLang="zh-CN"/>
              <a:t>10</a:t>
            </a:r>
            <a:r>
              <a:rPr kumimoji="1" lang="zh-CN" altLang="en-US"/>
              <a:t>公尺。</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接著在右圖經過改良的腳點提取方法，藍線的長度大幅減少，這是因為我們原先的腳點提取算法得出的位置離地面太遠，改良後的方法提取出的腳點更接近實際的腳點位置，因此能夠改善精確度，但預測點與實際點還是有所距離。</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54</a:t>
            </a:fld>
            <a:endParaRPr lang="zh-TW" altLang="en-US"/>
          </a:p>
        </p:txBody>
      </p:sp>
    </p:spTree>
    <p:extLst>
      <p:ext uri="{BB962C8B-B14F-4D97-AF65-F5344CB8AC3E}">
        <p14:creationId xmlns:p14="http://schemas.microsoft.com/office/powerpoint/2010/main" val="31520949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接著是展示經過機器學習模型後的視覺表現，左圖一樣是改良前的腳點提取算法，右圖則是改良後的。</a:t>
            </a:r>
            <a:endParaRPr kumimoji="1" lang="en-US" altLang="zh-TW"/>
          </a:p>
          <a:p>
            <a:r>
              <a:rPr kumimoji="1" lang="zh-TW" altLang="en-US"/>
              <a:t>可以發現就算是改良前的腳點提取算法，比起</a:t>
            </a:r>
            <a:r>
              <a:rPr kumimoji="1" lang="en-US" altLang="zh-TW"/>
              <a:t>2D DLT</a:t>
            </a:r>
            <a:r>
              <a:rPr kumimoji="1" lang="zh-TW" altLang="en-US"/>
              <a:t>，誤差已經縮小許多，在周遭的部分不會有差異過大的誤差。</a:t>
            </a:r>
            <a:endParaRPr kumimoji="1" lang="en-US" altLang="zh-TW"/>
          </a:p>
          <a:p>
            <a:r>
              <a:rPr kumimoji="1" lang="zh-TW" altLang="en-US"/>
              <a:t>而經過改良後的腳點算法再加上機器學習模型，因為腳點提取的位置更精準，讓藍線的誤差明顯也縮短許多，而且在許多點的位置預測與實際的點也幾乎耦合</a:t>
            </a:r>
            <a:endParaRPr kumimoji="1" lang="en-US" altLang="zh-TW"/>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55</a:t>
            </a:fld>
            <a:endParaRPr lang="zh-TW" altLang="en-US"/>
          </a:p>
        </p:txBody>
      </p:sp>
    </p:spTree>
    <p:extLst>
      <p:ext uri="{BB962C8B-B14F-4D97-AF65-F5344CB8AC3E}">
        <p14:creationId xmlns:p14="http://schemas.microsoft.com/office/powerpoint/2010/main" val="1901072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57</a:t>
            </a:fld>
            <a:endParaRPr lang="zh-TW" altLang="en-US"/>
          </a:p>
        </p:txBody>
      </p:sp>
    </p:spTree>
    <p:extLst>
      <p:ext uri="{BB962C8B-B14F-4D97-AF65-F5344CB8AC3E}">
        <p14:creationId xmlns:p14="http://schemas.microsoft.com/office/powerpoint/2010/main" val="5238458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58</a:t>
            </a:fld>
            <a:endParaRPr lang="zh-TW" altLang="en-US"/>
          </a:p>
        </p:txBody>
      </p:sp>
    </p:spTree>
    <p:extLst>
      <p:ext uri="{BB962C8B-B14F-4D97-AF65-F5344CB8AC3E}">
        <p14:creationId xmlns:p14="http://schemas.microsoft.com/office/powerpoint/2010/main" val="1419500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59</a:t>
            </a:fld>
            <a:endParaRPr lang="zh-TW" altLang="en-US"/>
          </a:p>
        </p:txBody>
      </p:sp>
    </p:spTree>
    <p:extLst>
      <p:ext uri="{BB962C8B-B14F-4D97-AF65-F5344CB8AC3E}">
        <p14:creationId xmlns:p14="http://schemas.microsoft.com/office/powerpoint/2010/main" val="1055970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kumimoji="1" lang="zh-TW" altLang="en-US"/>
              <a:t>本篇論文提出了一種兩階段的室內定位系統，結合</a:t>
            </a:r>
            <a:r>
              <a:rPr kumimoji="1" lang="en-US" altLang="zh-TW"/>
              <a:t>Wi-Fi</a:t>
            </a:r>
            <a:r>
              <a:rPr kumimoji="1" lang="zh-CN" altLang="en-US"/>
              <a:t>及影像，在</a:t>
            </a:r>
            <a:r>
              <a:rPr kumimoji="1" lang="en-US" altLang="zh-CN"/>
              <a:t>Wi-Fi</a:t>
            </a:r>
            <a:r>
              <a:rPr kumimoji="1" lang="zh-CN" altLang="en-US"/>
              <a:t>定位上，我們對於定點的</a:t>
            </a:r>
            <a:r>
              <a:rPr kumimoji="1" lang="en-US" altLang="zh-CN"/>
              <a:t>Wi-Fi</a:t>
            </a:r>
            <a:r>
              <a:rPr kumimoji="1" lang="zh-CN" altLang="en-US"/>
              <a:t>訊號強度取平均並探討不同頻段的資料對於定位的表現，</a:t>
            </a:r>
            <a:endParaRPr kumimoji="1" lang="en-US" altLang="zh-CN"/>
          </a:p>
          <a:p>
            <a:pPr marL="171450" indent="-171450">
              <a:buFont typeface="Arial" panose="020B0604020202020204" pitchFamily="34" charset="0"/>
              <a:buChar char="•"/>
            </a:pPr>
            <a:r>
              <a:rPr kumimoji="1" lang="zh-CN" altLang="en-US"/>
              <a:t>在影像定位中我們提出了兩種人體腳點提取方法，並透過輕量的機器學習模型預測更精準的定位</a:t>
            </a:r>
            <a:endParaRPr kumimoji="1" lang="en-US" altLang="zh-CN"/>
          </a:p>
          <a:p>
            <a:pPr marL="171450" indent="-171450">
              <a:buFont typeface="Arial" panose="020B0604020202020204" pitchFamily="34" charset="0"/>
              <a:buChar char="•"/>
            </a:pPr>
            <a:r>
              <a:rPr kumimoji="1" lang="zh-CN" altLang="en-US"/>
              <a:t>我們論文的優點有三點</a:t>
            </a:r>
            <a:endParaRPr kumimoji="1" lang="en-US" altLang="zh-CN"/>
          </a:p>
          <a:p>
            <a:pPr marL="628650" lvl="1" indent="-171450">
              <a:buFont typeface="Arial" panose="020B0604020202020204" pitchFamily="34" charset="0"/>
              <a:buChar char="•"/>
            </a:pPr>
            <a:r>
              <a:rPr kumimoji="1" lang="zh-CN" altLang="en-US"/>
              <a:t>第一點是克服了環境的變動對於定位的影響</a:t>
            </a:r>
            <a:endParaRPr kumimoji="1" lang="en-US" altLang="zh-CN"/>
          </a:p>
          <a:p>
            <a:pPr marL="628650" lvl="1" indent="-171450">
              <a:buFont typeface="Arial" panose="020B0604020202020204" pitchFamily="34" charset="0"/>
              <a:buChar char="•"/>
            </a:pPr>
            <a:r>
              <a:rPr kumimoji="1" lang="zh-CN" altLang="en-US"/>
              <a:t>第二點是我們藉由不同的資料處理方法提升了</a:t>
            </a:r>
            <a:r>
              <a:rPr kumimoji="1" lang="en-US" altLang="zh-CN"/>
              <a:t>Wi-Fi</a:t>
            </a:r>
            <a:r>
              <a:rPr kumimoji="1" lang="zh-CN" altLang="en-US"/>
              <a:t>定位的精準度</a:t>
            </a:r>
            <a:r>
              <a:rPr kumimoji="1" lang="en-US" altLang="zh-CN"/>
              <a:t>14%</a:t>
            </a:r>
          </a:p>
          <a:p>
            <a:pPr marL="628650" lvl="1" indent="-171450">
              <a:buFont typeface="Arial" panose="020B0604020202020204" pitchFamily="34" charset="0"/>
              <a:buChar char="•"/>
            </a:pPr>
            <a:r>
              <a:rPr kumimoji="1" lang="zh-CN" altLang="en-US"/>
              <a:t>最後則是我們透過改良後的腳點提取方法及機器學習模型降低了</a:t>
            </a:r>
            <a:r>
              <a:rPr kumimoji="1" lang="en-US" altLang="zh-TW"/>
              <a:t>80%</a:t>
            </a:r>
            <a:r>
              <a:rPr kumimoji="1" lang="zh-CN" altLang="en-US"/>
              <a:t>的定位誤差</a:t>
            </a:r>
            <a:endParaRPr kumimoji="1" lang="en-US" altLang="zh-CN"/>
          </a:p>
          <a:p>
            <a:pPr marL="628650" lvl="1" indent="-171450">
              <a:buFont typeface="Arial" panose="020B0604020202020204" pitchFamily="34" charset="0"/>
              <a:buChar char="•"/>
            </a:pPr>
            <a:endParaRPr kumimoji="1" lang="en-US" altLang="zh-CN"/>
          </a:p>
          <a:p>
            <a:pPr marL="171450" lvl="0" indent="-171450">
              <a:buFont typeface="Arial" panose="020B0604020202020204" pitchFamily="34" charset="0"/>
              <a:buChar char="•"/>
            </a:pPr>
            <a:r>
              <a:rPr kumimoji="1" lang="zh-CN" altLang="en-US"/>
              <a:t>在未來，我們可以結合手機的航位推算算法</a:t>
            </a:r>
            <a:r>
              <a:rPr lang="en" altLang="zh-TW" sz="1200" b="0" i="0" kern="1200">
                <a:solidFill>
                  <a:schemeClr val="tx1"/>
                </a:solidFill>
                <a:effectLst/>
                <a:latin typeface="+mn-lt"/>
                <a:ea typeface="+mn-ea"/>
                <a:cs typeface="+mn-cs"/>
              </a:rPr>
              <a:t>Pedestrian Dead Reckoning</a:t>
            </a:r>
            <a:r>
              <a:rPr lang="zh-TW" altLang="en-US" sz="1200" b="0" i="0" kern="1200">
                <a:solidFill>
                  <a:schemeClr val="tx1"/>
                </a:solidFill>
                <a:effectLst/>
                <a:latin typeface="+mn-lt"/>
                <a:ea typeface="+mn-ea"/>
                <a:cs typeface="+mn-cs"/>
              </a:rPr>
              <a:t>，對影像及</a:t>
            </a:r>
            <a:r>
              <a:rPr lang="en-US" altLang="zh-TW" sz="1200" b="0" i="0" kern="1200">
                <a:solidFill>
                  <a:schemeClr val="tx1"/>
                </a:solidFill>
                <a:effectLst/>
                <a:latin typeface="+mn-lt"/>
                <a:ea typeface="+mn-ea"/>
                <a:cs typeface="+mn-cs"/>
              </a:rPr>
              <a:t>Wi-Fi</a:t>
            </a:r>
            <a:r>
              <a:rPr lang="zh-CN" altLang="en-US" sz="1200" b="0" i="0" kern="1200">
                <a:solidFill>
                  <a:schemeClr val="tx1"/>
                </a:solidFill>
                <a:effectLst/>
                <a:latin typeface="+mn-lt"/>
                <a:ea typeface="+mn-ea"/>
                <a:cs typeface="+mn-cs"/>
              </a:rPr>
              <a:t>進行互相校正，</a:t>
            </a:r>
            <a:r>
              <a:rPr lang="zh-TW" altLang="en-US" sz="1200" b="0" i="0" kern="1200">
                <a:solidFill>
                  <a:schemeClr val="tx1"/>
                </a:solidFill>
                <a:effectLst/>
                <a:latin typeface="+mn-lt"/>
                <a:ea typeface="+mn-ea"/>
                <a:cs typeface="+mn-cs"/>
              </a:rPr>
              <a:t>讓</a:t>
            </a:r>
            <a:r>
              <a:rPr kumimoji="1" lang="zh-CN" altLang="en-US"/>
              <a:t>人員的匹配上更加精確</a:t>
            </a:r>
            <a:endParaRPr kumimoji="1" lang="en-US" altLang="zh-CN"/>
          </a:p>
          <a:p>
            <a:pPr marL="171450" lvl="0" indent="-171450">
              <a:buFont typeface="Arial" panose="020B0604020202020204" pitchFamily="34" charset="0"/>
              <a:buChar char="•"/>
            </a:pPr>
            <a:endParaRPr kumimoji="1" lang="en-US" altLang="zh-CN"/>
          </a:p>
          <a:p>
            <a:endParaRPr kumimoji="1" lang="en-US" altLang="zh-TW"/>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61</a:t>
            </a:fld>
            <a:endParaRPr lang="zh-TW" altLang="en-US"/>
          </a:p>
        </p:txBody>
      </p:sp>
    </p:spTree>
    <p:extLst>
      <p:ext uri="{BB962C8B-B14F-4D97-AF65-F5344CB8AC3E}">
        <p14:creationId xmlns:p14="http://schemas.microsoft.com/office/powerpoint/2010/main" val="22907115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63</a:t>
            </a:fld>
            <a:endParaRPr lang="zh-TW" altLang="en-US"/>
          </a:p>
        </p:txBody>
      </p:sp>
    </p:spTree>
    <p:extLst>
      <p:ext uri="{BB962C8B-B14F-4D97-AF65-F5344CB8AC3E}">
        <p14:creationId xmlns:p14="http://schemas.microsoft.com/office/powerpoint/2010/main" val="19489056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66</a:t>
            </a:fld>
            <a:endParaRPr lang="zh-TW" altLang="en-US"/>
          </a:p>
        </p:txBody>
      </p:sp>
    </p:spTree>
    <p:extLst>
      <p:ext uri="{BB962C8B-B14F-4D97-AF65-F5344CB8AC3E}">
        <p14:creationId xmlns:p14="http://schemas.microsoft.com/office/powerpoint/2010/main" val="379612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目前實現室內定位的技術方向，主要分成兩個類別，第一種是基於無線訊號進行定位，第二種是基於影像。</a:t>
            </a:r>
            <a:endParaRPr lang="en-US" altLang="zh-TW" dirty="0"/>
          </a:p>
          <a:p>
            <a:r>
              <a:rPr lang="zh-TW" altLang="en-US" dirty="0"/>
              <a:t>訊號進行定位的常見方法有</a:t>
            </a:r>
            <a:r>
              <a:rPr lang="en-US" altLang="zh-TW" dirty="0" err="1"/>
              <a:t>wifi</a:t>
            </a:r>
            <a:r>
              <a:rPr lang="en-US" altLang="zh-TW" dirty="0"/>
              <a:t> </a:t>
            </a:r>
            <a:r>
              <a:rPr lang="en-US" altLang="zh-TW" dirty="0" err="1"/>
              <a:t>zigbee</a:t>
            </a:r>
            <a:r>
              <a:rPr lang="en-US" altLang="zh-TW" dirty="0"/>
              <a:t> </a:t>
            </a:r>
            <a:r>
              <a:rPr lang="zh-TW" altLang="en-US" dirty="0"/>
              <a:t>藍芽 </a:t>
            </a:r>
            <a:r>
              <a:rPr lang="en-US" altLang="zh-TW" dirty="0" err="1"/>
              <a:t>uwb</a:t>
            </a:r>
            <a:r>
              <a:rPr lang="zh-TW" altLang="en-US" dirty="0"/>
              <a:t>，紅外線，但基於訊號進行定位的方法會有下面幾個問題，像是</a:t>
            </a:r>
            <a:r>
              <a:rPr lang="en-US" altLang="zh-TW" dirty="0" err="1"/>
              <a:t>wifi</a:t>
            </a:r>
            <a:r>
              <a:rPr lang="en-US" altLang="zh-TW" dirty="0"/>
              <a:t> </a:t>
            </a:r>
            <a:r>
              <a:rPr lang="en-US" altLang="zh-TW" dirty="0" err="1"/>
              <a:t>zigbee</a:t>
            </a:r>
            <a:r>
              <a:rPr lang="en-US" altLang="zh-TW" dirty="0"/>
              <a:t> </a:t>
            </a:r>
            <a:r>
              <a:rPr lang="zh-TW" altLang="en-US" dirty="0"/>
              <a:t>藍芽沒有辦法達到高精度的室內定位定位，能達到高精度的</a:t>
            </a:r>
            <a:r>
              <a:rPr lang="en-US" altLang="zh-TW" dirty="0"/>
              <a:t>UWB</a:t>
            </a:r>
            <a:r>
              <a:rPr lang="zh-TW" altLang="en-US" dirty="0"/>
              <a:t>紅外線，雖然精確度高，卻需要成本高且需要額外的設備進行定位，</a:t>
            </a:r>
            <a:endParaRPr lang="en-US" altLang="zh-TW" dirty="0"/>
          </a:p>
          <a:p>
            <a:r>
              <a:rPr lang="zh-TW" altLang="en-US" dirty="0"/>
              <a:t>最後以無線訊號做定位的方法都會因為環境上的變化對訊號造成影響產生定位誤差</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6</a:t>
            </a:fld>
            <a:endParaRPr lang="zh-TW" altLang="en-US"/>
          </a:p>
        </p:txBody>
      </p:sp>
    </p:spTree>
    <p:extLst>
      <p:ext uri="{BB962C8B-B14F-4D97-AF65-F5344CB8AC3E}">
        <p14:creationId xmlns:p14="http://schemas.microsoft.com/office/powerpoint/2010/main" val="2516549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67</a:t>
            </a:fld>
            <a:endParaRPr lang="zh-TW" altLang="en-US"/>
          </a:p>
        </p:txBody>
      </p:sp>
    </p:spTree>
    <p:extLst>
      <p:ext uri="{BB962C8B-B14F-4D97-AF65-F5344CB8AC3E}">
        <p14:creationId xmlns:p14="http://schemas.microsoft.com/office/powerpoint/2010/main" val="4054436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 altLang="zh-TW" sz="1200" b="0" i="0" kern="1200">
                <a:solidFill>
                  <a:schemeClr val="tx1"/>
                </a:solidFill>
                <a:effectLst/>
                <a:latin typeface="+mn-lt"/>
                <a:ea typeface="+mn-ea"/>
                <a:cs typeface="+mn-cs"/>
              </a:rPr>
              <a:t> a</a:t>
            </a:r>
            <a:r>
              <a:rPr lang="zh-TW" altLang="en-US" sz="1200" b="0" i="0" kern="1200">
                <a:solidFill>
                  <a:schemeClr val="tx1"/>
                </a:solidFill>
                <a:effectLst/>
                <a:latin typeface="+mn-lt"/>
                <a:ea typeface="+mn-ea"/>
                <a:cs typeface="+mn-cs"/>
              </a:rPr>
              <a:t>输入图像，</a:t>
            </a:r>
            <a:r>
              <a:rPr lang="en" altLang="zh-TW" sz="1200" b="0" i="0" kern="1200">
                <a:solidFill>
                  <a:schemeClr val="tx1"/>
                </a:solidFill>
                <a:effectLst/>
                <a:latin typeface="+mn-lt"/>
                <a:ea typeface="+mn-ea"/>
                <a:cs typeface="+mn-cs"/>
              </a:rPr>
              <a:t>b</a:t>
            </a:r>
            <a:r>
              <a:rPr lang="zh-TW" altLang="en-US" sz="1200" b="0" i="0" kern="1200">
                <a:solidFill>
                  <a:schemeClr val="tx1"/>
                </a:solidFill>
                <a:effectLst/>
                <a:latin typeface="+mn-lt"/>
                <a:ea typeface="+mn-ea"/>
                <a:cs typeface="+mn-cs"/>
              </a:rPr>
              <a:t>预测关键点置信度</a:t>
            </a:r>
            <a:r>
              <a:rPr lang="en-US" altLang="zh-TW" sz="1200" b="0" i="0" kern="1200">
                <a:solidFill>
                  <a:schemeClr val="tx1"/>
                </a:solidFill>
                <a:effectLst/>
                <a:latin typeface="+mn-lt"/>
                <a:ea typeface="+mn-ea"/>
                <a:cs typeface="+mn-cs"/>
              </a:rPr>
              <a:t>&amp;</a:t>
            </a:r>
            <a:r>
              <a:rPr lang="en" altLang="zh-TW" sz="1200" b="0" i="0" kern="1200">
                <a:solidFill>
                  <a:schemeClr val="tx1"/>
                </a:solidFill>
                <a:effectLst/>
                <a:latin typeface="+mn-lt"/>
                <a:ea typeface="+mn-ea"/>
                <a:cs typeface="+mn-cs"/>
              </a:rPr>
              <a:t>c</a:t>
            </a:r>
            <a:r>
              <a:rPr lang="zh-TW" altLang="en-US" sz="1200" b="0" i="0" kern="1200">
                <a:solidFill>
                  <a:schemeClr val="tx1"/>
                </a:solidFill>
                <a:effectLst/>
                <a:latin typeface="+mn-lt"/>
                <a:ea typeface="+mn-ea"/>
                <a:cs typeface="+mn-cs"/>
              </a:rPr>
              <a:t>关键点亲和度向量，关键点解析，人体骨骼搭建</a:t>
            </a:r>
            <a:r>
              <a:rPr lang="en-US" altLang="zh-TW"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连接关键点</a:t>
            </a:r>
            <a:r>
              <a:rPr lang="en-US" altLang="zh-TW" sz="1200" b="0" i="0" kern="1200">
                <a:solidFill>
                  <a:schemeClr val="tx1"/>
                </a:solidFill>
                <a:effectLst/>
                <a:latin typeface="+mn-lt"/>
                <a:ea typeface="+mn-ea"/>
                <a:cs typeface="+mn-cs"/>
              </a:rPr>
              <a:t>)</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77</a:t>
            </a:fld>
            <a:endParaRPr lang="zh-TW" altLang="en-US"/>
          </a:p>
        </p:txBody>
      </p:sp>
    </p:spTree>
    <p:extLst>
      <p:ext uri="{BB962C8B-B14F-4D97-AF65-F5344CB8AC3E}">
        <p14:creationId xmlns:p14="http://schemas.microsoft.com/office/powerpoint/2010/main" val="378923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第二種定位方法是基於電腦視覺，常見的方法分為影像視覺定位及行人估計定位兩種作法，以影像視覺做定位的方法是讓用戶拍下附近周遭的環境照片，輸入至深度學習模型後，將影像進行分類，並得出影像所在地回傳至用戶端得知用戶位置，此方法的準確度雖高，較適用於建築物背景單一的空間中，例如走廊，樓層間，兒在較為寬廣的空間中背景十分複雜，則難以進行精確的定位</a:t>
            </a:r>
            <a:endParaRPr lang="en-US" altLang="zh-CN" dirty="0"/>
          </a:p>
          <a:p>
            <a:r>
              <a:rPr lang="zh-CN" altLang="en-US" dirty="0"/>
              <a:t>除此之外，此方法需要用戶使用手機拍下附近的建築構造再進行定位，並無法即時對所有用戶做定位，且會根據環境的變動而可能導致模型分類錯誤，產生定位誤差。</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7</a:t>
            </a:fld>
            <a:endParaRPr lang="zh-TW" altLang="en-US"/>
          </a:p>
        </p:txBody>
      </p:sp>
    </p:spTree>
    <p:extLst>
      <p:ext uri="{BB962C8B-B14F-4D97-AF65-F5344CB8AC3E}">
        <p14:creationId xmlns:p14="http://schemas.microsoft.com/office/powerpoint/2010/main" val="2984993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行人位置估計定位方式通常是通過多台攝影機擷取影像中的人物的腳點位置，再將影像中人體腳點的座標進行直接線性變換轉換為平面的座標，這種方式通常基於深度學習的人體辨識模型，當環境改變時，只要人有出現在影像中還是能進行人體的定位，</a:t>
            </a:r>
            <a:r>
              <a:rPr lang="zh-CN" altLang="en-US" dirty="0"/>
              <a:t>因此</a:t>
            </a:r>
            <a:r>
              <a:rPr lang="zh-TW" altLang="en-US" dirty="0"/>
              <a:t>適用於複雜的環境背景，</a:t>
            </a:r>
            <a:endParaRPr lang="en-US" altLang="zh-TW" dirty="0"/>
          </a:p>
          <a:p>
            <a:r>
              <a:rPr lang="zh-TW" altLang="en-US" dirty="0"/>
              <a:t>行人估計定位通常有高的精度，但卻無法辨識出人的身份，且當人體受到遮蔽物遮擋時，容易讓準確度降低，因此需要額外的相機避免遮蔽物的遮擋</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8</a:t>
            </a:fld>
            <a:endParaRPr lang="zh-TW" altLang="en-US"/>
          </a:p>
        </p:txBody>
      </p:sp>
    </p:spTree>
    <p:extLst>
      <p:ext uri="{BB962C8B-B14F-4D97-AF65-F5344CB8AC3E}">
        <p14:creationId xmlns:p14="http://schemas.microsoft.com/office/powerpoint/2010/main" val="1698702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接著我們比較了訊號定位及影像定位的方法，無線訊號定位主要是透過數學模型而影像則採用深度學習模型，因此在速度上純數學模型的速度較影像快，精準度來說無線訊號定位通常用於粗略位置定位，精準度落在</a:t>
            </a:r>
            <a:r>
              <a:rPr lang="en-US" altLang="zh-CN" dirty="0"/>
              <a:t>2 ~ 3</a:t>
            </a:r>
            <a:r>
              <a:rPr lang="zh-CN" altLang="en-US" dirty="0"/>
              <a:t>公尺影像則用於高精度定位，誤差落在</a:t>
            </a:r>
            <a:r>
              <a:rPr lang="en-US" altLang="zh-CN" dirty="0"/>
              <a:t>0.5</a:t>
            </a:r>
            <a:r>
              <a:rPr lang="zh-CN" altLang="en-US" dirty="0"/>
              <a:t>到</a:t>
            </a:r>
            <a:r>
              <a:rPr lang="en-US" altLang="zh-CN" dirty="0"/>
              <a:t>1</a:t>
            </a:r>
            <a:r>
              <a:rPr lang="zh-CN" altLang="en-US" dirty="0"/>
              <a:t>公尺，</a:t>
            </a:r>
            <a:endParaRPr lang="en-US" altLang="zh-CN" dirty="0"/>
          </a:p>
          <a:p>
            <a:r>
              <a:rPr lang="zh-CN" altLang="en-US" dirty="0"/>
              <a:t>在額外設備的需求上，無線訊號定位一般需要攜帶額外的裝置來進行資料的收集像是</a:t>
            </a:r>
            <a:r>
              <a:rPr lang="en-US" altLang="zh-CN" dirty="0"/>
              <a:t>UWB</a:t>
            </a:r>
            <a:r>
              <a:rPr lang="zh-CN" altLang="en-US" dirty="0"/>
              <a:t>、紅外線，影像則是通過監視攝影機並不需要額外攜帶設備，也因此用無線訊號可以得知用戶的設備資訊，影像則沒辦法</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9</a:t>
            </a:fld>
            <a:endParaRPr lang="zh-TW" altLang="en-US"/>
          </a:p>
        </p:txBody>
      </p:sp>
    </p:spTree>
    <p:extLst>
      <p:ext uri="{BB962C8B-B14F-4D97-AF65-F5344CB8AC3E}">
        <p14:creationId xmlns:p14="http://schemas.microsoft.com/office/powerpoint/2010/main" val="191300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13743"/>
            <a:ext cx="10464800" cy="1927225"/>
          </a:xfrm>
        </p:spPr>
        <p:txBody>
          <a:bodyPr anchor="b">
            <a:noAutofit/>
          </a:bodyPr>
          <a:lstStyle>
            <a:lvl1pPr>
              <a:defRPr sz="2800" cap="none" baseline="0"/>
            </a:lvl1pPr>
          </a:lstStyle>
          <a:p>
            <a:r>
              <a:rPr lang="zh-TW" altLang="en-US" dirty="0"/>
              <a:t>按一下以編輯母片標題樣式</a:t>
            </a:r>
            <a:endParaRPr lang="en-US" dirty="0"/>
          </a:p>
        </p:txBody>
      </p:sp>
      <p:sp>
        <p:nvSpPr>
          <p:cNvPr id="3" name="Subtitle 2"/>
          <p:cNvSpPr>
            <a:spLocks noGrp="1"/>
          </p:cNvSpPr>
          <p:nvPr>
            <p:ph type="subTitle" idx="1"/>
          </p:nvPr>
        </p:nvSpPr>
        <p:spPr>
          <a:xfrm>
            <a:off x="914400" y="3645024"/>
            <a:ext cx="6765776" cy="1056320"/>
          </a:xfrm>
        </p:spPr>
        <p:txBody>
          <a:bodyPr/>
          <a:lstStyle>
            <a:lvl1pPr marL="0" indent="0" algn="l">
              <a:buNone/>
              <a:defRPr sz="16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5" name="Footer Placeholder 4"/>
          <p:cNvSpPr>
            <a:spLocks noGrp="1"/>
          </p:cNvSpPr>
          <p:nvPr>
            <p:ph type="ftr" sz="quarter" idx="11"/>
          </p:nvPr>
        </p:nvSpPr>
        <p:spPr/>
        <p:txBody>
          <a:bodyPr/>
          <a:lstStyle/>
          <a:p>
            <a:endParaRPr lang="zh-TW" alt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內容版面配置區 12"/>
          <p:cNvSpPr>
            <a:spLocks noGrp="1"/>
          </p:cNvSpPr>
          <p:nvPr>
            <p:ph sz="quarter" idx="13"/>
          </p:nvPr>
        </p:nvSpPr>
        <p:spPr>
          <a:xfrm>
            <a:off x="6742154" y="4754910"/>
            <a:ext cx="5328592" cy="1440161"/>
          </a:xfrm>
        </p:spPr>
        <p:txBody>
          <a:bodyPr>
            <a:normAutofit/>
          </a:bodyPr>
          <a:lstStyle>
            <a:lvl1pPr marL="0" indent="0">
              <a:buNone/>
              <a:defRPr lang="zh-TW" altLang="en-US" sz="1600" kern="1200" dirty="0" smtClean="0">
                <a:solidFill>
                  <a:schemeClr val="tx1">
                    <a:lumMod val="75000"/>
                    <a:lumOff val="25000"/>
                  </a:schemeClr>
                </a:solidFill>
                <a:latin typeface="+mn-lt"/>
                <a:ea typeface="+mn-ea"/>
                <a:cs typeface="+mn-cs"/>
              </a:defRPr>
            </a:lvl1pPr>
          </a:lstStyle>
          <a:p>
            <a:pPr lvl="0"/>
            <a:r>
              <a:rPr lang="zh-TW" altLang="en-US"/>
              <a:t>按一下以編輯母片文字樣式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600200"/>
            <a:ext cx="10972800" cy="480004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Footer Placeholder 4"/>
          <p:cNvSpPr>
            <a:spLocks noGrp="1"/>
          </p:cNvSpPr>
          <p:nvPr>
            <p:ph type="ftr" sz="quarter" idx="11"/>
          </p:nvPr>
        </p:nvSpPr>
        <p:spPr/>
        <p:txBody>
          <a:bodyPr/>
          <a:lstStyle/>
          <a:p>
            <a:endParaRPr lang="zh-TW" altLang="en-US"/>
          </a:p>
        </p:txBody>
      </p:sp>
      <p:sp>
        <p:nvSpPr>
          <p:cNvPr id="7" name="橢圓 6"/>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8" name="圖片 7"/>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790640"/>
          </a:xfrm>
        </p:spPr>
        <p:txBody>
          <a:bodyPr vert="eaVert" anchor="b"/>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609600"/>
            <a:ext cx="8026400" cy="579064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Footer Placeholder 4"/>
          <p:cNvSpPr>
            <a:spLocks noGrp="1"/>
          </p:cNvSpPr>
          <p:nvPr>
            <p:ph type="ftr" sz="quarter" idx="11"/>
          </p:nvPr>
        </p:nvSpPr>
        <p:spPr/>
        <p:txBody>
          <a:bodyPr/>
          <a:lstStyle/>
          <a:p>
            <a:endParaRPr lang="zh-TW" altLang="en-US"/>
          </a:p>
        </p:txBody>
      </p:sp>
      <p:sp>
        <p:nvSpPr>
          <p:cNvPr id="7" name="橢圓 6"/>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8" name="圖片 7"/>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609600" y="1600200"/>
            <a:ext cx="10972800" cy="480004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Footer Placeholder 4"/>
          <p:cNvSpPr>
            <a:spLocks noGrp="1"/>
          </p:cNvSpPr>
          <p:nvPr>
            <p:ph type="ftr" sz="quarter" idx="11"/>
          </p:nvPr>
        </p:nvSpPr>
        <p:spPr/>
        <p:txBody>
          <a:bodyPr/>
          <a:lstStyle/>
          <a:p>
            <a:endParaRPr lang="zh-TW" altLang="en-US"/>
          </a:p>
        </p:txBody>
      </p:sp>
      <p:sp>
        <p:nvSpPr>
          <p:cNvPr id="7" name="橢圓 6"/>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dirty="0"/>
          </a:p>
        </p:txBody>
      </p:sp>
      <p:pic>
        <p:nvPicPr>
          <p:cNvPr id="8" name="圖片 7"/>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none" baseline="0"/>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5" name="Footer Placeholder 4"/>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tx1"/>
                </a:solidFill>
              </a:defRPr>
            </a:lvl1pPr>
          </a:lstStyle>
          <a:p>
            <a:fld id="{73DA0BB7-265A-403C-9275-D587AB510EDC}" type="slidenum">
              <a:rPr lang="zh-TW" altLang="en-US" smtClean="0"/>
              <a:pPr/>
              <a:t>‹#›</a:t>
            </a:fld>
            <a:endParaRPr lang="zh-TW" alt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Footer Placeholder 5"/>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Slide Number Placeholder 6"/>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9" name="圖片 8"/>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Footer Placeholder 7"/>
          <p:cNvSpPr>
            <a:spLocks noGrp="1"/>
          </p:cNvSpPr>
          <p:nvPr>
            <p:ph type="ftr" sz="quarter" idx="11"/>
          </p:nvPr>
        </p:nvSpPr>
        <p:spPr/>
        <p:txBody>
          <a:bodyPr/>
          <a:lstStyle/>
          <a:p>
            <a:endParaRPr lang="zh-TW" altLang="en-US"/>
          </a:p>
        </p:txBody>
      </p:sp>
      <p:sp>
        <p:nvSpPr>
          <p:cNvPr id="10" name="橢圓 9"/>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Slide Number Placeholder 8"/>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4" name="Footer Placeholder 3"/>
          <p:cNvSpPr>
            <a:spLocks noGrp="1"/>
          </p:cNvSpPr>
          <p:nvPr>
            <p:ph type="ftr" sz="quarter" idx="11"/>
          </p:nvPr>
        </p:nvSpPr>
        <p:spPr/>
        <p:txBody>
          <a:bodyPr/>
          <a:lstStyle/>
          <a:p>
            <a:endParaRPr lang="zh-TW" altLang="en-US"/>
          </a:p>
        </p:txBody>
      </p:sp>
      <p:sp>
        <p:nvSpPr>
          <p:cNvPr id="6" name="橢圓 5"/>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Slide Number Placeholder 4"/>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7" name="圖片 6"/>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zh-TW" altLang="en-US"/>
          </a:p>
        </p:txBody>
      </p:sp>
      <p:sp>
        <p:nvSpPr>
          <p:cNvPr id="5" name="橢圓 4"/>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Slide Number Placeholder 3"/>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6" name="圖片 5"/>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6" name="Footer Placeholder 5"/>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Slide Number Placeholder 6"/>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pic>
        <p:nvPicPr>
          <p:cNvPr id="9" name="圖片 8"/>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
        <p:nvSpPr>
          <p:cNvPr id="6" name="Footer Placeholder 5"/>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Slide Number Placeholder 6"/>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Rectangle 6"/>
          <p:cNvSpPr/>
          <p:nvPr/>
        </p:nvSpPr>
        <p:spPr>
          <a:xfrm>
            <a:off x="0" y="0"/>
            <a:ext cx="12192000" cy="220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zh-TW" altLang="en-US"/>
          </a:p>
        </p:txBody>
      </p:sp>
      <p:sp>
        <p:nvSpPr>
          <p:cNvPr id="11" name="Rectangle 6"/>
          <p:cNvSpPr/>
          <p:nvPr userDrawn="1"/>
        </p:nvSpPr>
        <p:spPr>
          <a:xfrm>
            <a:off x="8398603" y="6477000"/>
            <a:ext cx="3793397" cy="2065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6"/>
          <p:cNvSpPr/>
          <p:nvPr userDrawn="1"/>
        </p:nvSpPr>
        <p:spPr>
          <a:xfrm>
            <a:off x="-1653" y="6477000"/>
            <a:ext cx="3793397" cy="2065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文字方塊 12"/>
          <p:cNvSpPr txBox="1"/>
          <p:nvPr userDrawn="1"/>
        </p:nvSpPr>
        <p:spPr>
          <a:xfrm>
            <a:off x="4106898" y="6426374"/>
            <a:ext cx="3978205" cy="307777"/>
          </a:xfrm>
          <a:prstGeom prst="rect">
            <a:avLst/>
          </a:prstGeom>
          <a:noFill/>
        </p:spPr>
        <p:txBody>
          <a:bodyPr wrap="none" rtlCol="0">
            <a:spAutoFit/>
          </a:bodyPr>
          <a:lstStyle/>
          <a:p>
            <a:r>
              <a:rPr lang="en-US" altLang="zh-TW" sz="1400" kern="1200" dirty="0">
                <a:solidFill>
                  <a:schemeClr val="tx1">
                    <a:lumMod val="75000"/>
                    <a:lumOff val="25000"/>
                  </a:schemeClr>
                </a:solidFill>
                <a:latin typeface="+mn-lt"/>
                <a:ea typeface="+mn-ea"/>
                <a:cs typeface="+mn-cs"/>
              </a:rPr>
              <a:t>NTUST - </a:t>
            </a:r>
            <a:r>
              <a:rPr lang="en-US" altLang="zh-TW" sz="1400" kern="1200" dirty="0">
                <a:solidFill>
                  <a:schemeClr val="accent1"/>
                </a:solidFill>
                <a:latin typeface="+mn-lt"/>
                <a:ea typeface="+mn-ea"/>
                <a:cs typeface="+mn-cs"/>
              </a:rPr>
              <a:t>M</a:t>
            </a:r>
            <a:r>
              <a:rPr lang="en-US" altLang="zh-TW" sz="1400" kern="1200" dirty="0">
                <a:solidFill>
                  <a:schemeClr val="tx1">
                    <a:lumMod val="75000"/>
                    <a:lumOff val="25000"/>
                  </a:schemeClr>
                </a:solidFill>
                <a:latin typeface="+mn-lt"/>
                <a:ea typeface="+mn-ea"/>
                <a:cs typeface="+mn-cs"/>
              </a:rPr>
              <a:t>obilizing </a:t>
            </a:r>
            <a:r>
              <a:rPr lang="en-US" altLang="zh-TW" sz="1400" kern="1200" dirty="0">
                <a:solidFill>
                  <a:schemeClr val="accent1"/>
                </a:solidFill>
                <a:latin typeface="+mn-lt"/>
                <a:ea typeface="+mn-ea"/>
                <a:cs typeface="+mn-cs"/>
              </a:rPr>
              <a:t>I</a:t>
            </a:r>
            <a:r>
              <a:rPr lang="en-US" altLang="zh-TW" sz="1400" kern="1200" dirty="0">
                <a:solidFill>
                  <a:schemeClr val="tx1">
                    <a:lumMod val="75000"/>
                    <a:lumOff val="25000"/>
                  </a:schemeClr>
                </a:solidFill>
                <a:latin typeface="+mn-lt"/>
                <a:ea typeface="+mn-ea"/>
                <a:cs typeface="+mn-cs"/>
              </a:rPr>
              <a:t>nformation </a:t>
            </a:r>
            <a:r>
              <a:rPr lang="en-US" altLang="zh-TW" sz="1400" kern="1200" dirty="0">
                <a:solidFill>
                  <a:schemeClr val="accent1"/>
                </a:solidFill>
                <a:latin typeface="+mn-lt"/>
                <a:ea typeface="+mn-ea"/>
                <a:cs typeface="+mn-cs"/>
              </a:rPr>
              <a:t>T</a:t>
            </a:r>
            <a:r>
              <a:rPr lang="en-US" altLang="zh-TW" sz="1400" kern="1200" dirty="0">
                <a:solidFill>
                  <a:schemeClr val="tx1">
                    <a:lumMod val="75000"/>
                    <a:lumOff val="25000"/>
                  </a:schemeClr>
                </a:solidFill>
                <a:latin typeface="+mn-lt"/>
                <a:ea typeface="+mn-ea"/>
                <a:cs typeface="+mn-cs"/>
              </a:rPr>
              <a:t>echnology </a:t>
            </a:r>
            <a:r>
              <a:rPr lang="en-US" altLang="zh-TW" sz="1400" kern="1200" dirty="0">
                <a:solidFill>
                  <a:schemeClr val="accent1"/>
                </a:solidFill>
                <a:latin typeface="+mn-lt"/>
                <a:ea typeface="+mn-ea"/>
                <a:cs typeface="+mn-cs"/>
              </a:rPr>
              <a:t>Lab</a:t>
            </a:r>
            <a:endParaRPr lang="zh-TW" altLang="en-US" sz="1400" kern="1200" dirty="0">
              <a:solidFill>
                <a:schemeClr val="accent1"/>
              </a:solidFill>
              <a:latin typeface="+mn-lt"/>
              <a:ea typeface="+mn-ea"/>
              <a:cs typeface="+mn-cs"/>
            </a:endParaRPr>
          </a:p>
        </p:txBody>
      </p:sp>
      <p:pic>
        <p:nvPicPr>
          <p:cNvPr id="18" name="圖片 1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7328" y="4696"/>
            <a:ext cx="1631504" cy="396781"/>
          </a:xfrm>
          <a:prstGeom prst="rect">
            <a:avLst/>
          </a:prstGeom>
        </p:spPr>
      </p:pic>
      <p:pic>
        <p:nvPicPr>
          <p:cNvPr id="4" name="圖片 3"/>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9480624" y="-994"/>
            <a:ext cx="2678825" cy="450380"/>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tiff"/></Relationships>
</file>

<file path=ppt/slides/_rels/slide43.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tiff"/></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29.png"/><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ericsson.com/assets/local/reports-papers/mobility-report/documents/2020/june2020-ericsson-mobility-report.pdf"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hyperlink" Target="https://www.businesswire.com/news/home/20190618005012/en/The-Growth-in-Connected-IoT-Devices-is-Expected-to-Generate-79.4ZB-of-Data-in-2025-According-to-a-New-IDC-Forecas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oi.org/10.1007/978-1-4615-0913-4_11"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95400" y="1196752"/>
            <a:ext cx="11014248" cy="1927225"/>
          </a:xfrm>
        </p:spPr>
        <p:txBody>
          <a:bodyPr/>
          <a:lstStyle/>
          <a:p>
            <a:pPr algn="ctr"/>
            <a:br>
              <a:rPr lang="en" altLang="zh-TW" sz="4800" dirty="0"/>
            </a:br>
            <a:r>
              <a:rPr lang="zh-TW" altLang="zh-TW" sz="3600"/>
              <a:t>融合</a:t>
            </a:r>
            <a:r>
              <a:rPr lang="en-US" altLang="zh-TW" sz="3600"/>
              <a:t>Wi-Fi</a:t>
            </a:r>
            <a:r>
              <a:rPr lang="zh-TW" altLang="zh-TW" sz="3600"/>
              <a:t>訊號強度與人體姿態估計進行兩階段定位系統</a:t>
            </a:r>
            <a:br>
              <a:rPr lang="en-US" altLang="zh-TW" sz="3600"/>
            </a:br>
            <a:r>
              <a:rPr lang="en" altLang="zh-TW" sz="3600" dirty="0"/>
              <a:t>Two-Phase Positioning System Based on the Fusion of Wi-Fi Signal Strength and Pose Estimation</a:t>
            </a:r>
            <a:endParaRPr lang="zh-TW" altLang="en-US" sz="4800" dirty="0"/>
          </a:p>
        </p:txBody>
      </p:sp>
      <p:sp>
        <p:nvSpPr>
          <p:cNvPr id="5" name="內容版面配置區 4"/>
          <p:cNvSpPr>
            <a:spLocks noGrp="1"/>
          </p:cNvSpPr>
          <p:nvPr>
            <p:ph sz="quarter" idx="13"/>
          </p:nvPr>
        </p:nvSpPr>
        <p:spPr>
          <a:xfrm>
            <a:off x="6888088" y="4869160"/>
            <a:ext cx="5040560" cy="1338386"/>
          </a:xfrm>
        </p:spPr>
        <p:txBody>
          <a:bodyPr>
            <a:normAutofit/>
          </a:bodyPr>
          <a:lstStyle/>
          <a:p>
            <a:r>
              <a:rPr lang="en-US" altLang="zh-TW" dirty="0"/>
              <a:t>Advisor</a:t>
            </a:r>
            <a:r>
              <a:rPr lang="zh-TW" altLang="en-US" dirty="0"/>
              <a:t>：</a:t>
            </a:r>
            <a:r>
              <a:rPr lang="en-US" altLang="zh-TW" dirty="0"/>
              <a:t>Jenq-Shiou Leu</a:t>
            </a:r>
          </a:p>
          <a:p>
            <a:r>
              <a:rPr lang="en-US" altLang="zh-TW" dirty="0"/>
              <a:t>Student</a:t>
            </a:r>
            <a:r>
              <a:rPr lang="zh-TW" altLang="en-US" dirty="0"/>
              <a:t>：</a:t>
            </a:r>
            <a:r>
              <a:rPr lang="en-US" altLang="zh-TW" dirty="0"/>
              <a:t>Han-Hsuan Cheng</a:t>
            </a:r>
          </a:p>
          <a:p>
            <a:r>
              <a:rPr lang="en-US" altLang="zh-TW" dirty="0"/>
              <a:t>Date</a:t>
            </a:r>
            <a:r>
              <a:rPr lang="zh-TW" altLang="en-US" dirty="0"/>
              <a:t>：</a:t>
            </a:r>
            <a:r>
              <a:rPr lang="en-US" altLang="zh-TW" dirty="0"/>
              <a:t>2022/01/24</a:t>
            </a:r>
          </a:p>
          <a:p>
            <a:r>
              <a:rPr lang="en-US" altLang="zh-TW" dirty="0"/>
              <a:t>National Taiwan University of Science and Technology</a:t>
            </a: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336" y="5733256"/>
            <a:ext cx="2304256" cy="671384"/>
          </a:xfrm>
          <a:prstGeom prst="rect">
            <a:avLst/>
          </a:prstGeom>
        </p:spPr>
      </p:pic>
    </p:spTree>
    <p:extLst>
      <p:ext uri="{BB962C8B-B14F-4D97-AF65-F5344CB8AC3E}">
        <p14:creationId xmlns:p14="http://schemas.microsoft.com/office/powerpoint/2010/main" val="343504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Motivation</a:t>
            </a:r>
            <a:endParaRPr lang="zh-TW" altLang="en-US"/>
          </a:p>
        </p:txBody>
      </p:sp>
      <p:sp>
        <p:nvSpPr>
          <p:cNvPr id="4" name="投影片編號版面配置區 3"/>
          <p:cNvSpPr>
            <a:spLocks noGrp="1"/>
          </p:cNvSpPr>
          <p:nvPr>
            <p:ph type="sldNum" sz="quarter" idx="12"/>
          </p:nvPr>
        </p:nvSpPr>
        <p:spPr>
          <a:xfrm>
            <a:off x="11474068" y="6399140"/>
            <a:ext cx="598515" cy="360041"/>
          </a:xfrm>
        </p:spPr>
        <p:txBody>
          <a:bodyPr/>
          <a:lstStyle/>
          <a:p>
            <a:fld id="{73DA0BB7-265A-403C-9275-D587AB510EDC}" type="slidenum">
              <a:rPr lang="zh-TW" altLang="en-US" smtClean="0"/>
              <a:pPr/>
              <a:t>10</a:t>
            </a:fld>
            <a:endParaRPr lang="zh-TW" altLang="en-US" dirty="0"/>
          </a:p>
        </p:txBody>
      </p:sp>
      <p:sp>
        <p:nvSpPr>
          <p:cNvPr id="21" name="內容版面配置區 5">
            <a:extLst>
              <a:ext uri="{FF2B5EF4-FFF2-40B4-BE49-F238E27FC236}">
                <a16:creationId xmlns:a16="http://schemas.microsoft.com/office/drawing/2014/main" id="{7904AD2B-EB00-A445-B336-745E74BFCF32}"/>
              </a:ext>
            </a:extLst>
          </p:cNvPr>
          <p:cNvSpPr>
            <a:spLocks noGrp="1"/>
          </p:cNvSpPr>
          <p:nvPr>
            <p:ph idx="1"/>
          </p:nvPr>
        </p:nvSpPr>
        <p:spPr>
          <a:xfrm>
            <a:off x="6753478" y="2479029"/>
            <a:ext cx="6895019" cy="4800041"/>
          </a:xfrm>
        </p:spPr>
        <p:txBody>
          <a:bodyPr>
            <a:normAutofit/>
          </a:bodyPr>
          <a:lstStyle/>
          <a:p>
            <a:pPr marL="0" indent="0">
              <a:buNone/>
            </a:pPr>
            <a:r>
              <a:rPr lang="en" altLang="zh-TW" sz="2000"/>
              <a:t>Surveillance camera and </a:t>
            </a:r>
            <a:r>
              <a:rPr kumimoji="1" lang="en-US" altLang="zh-TW" sz="2000" dirty="0"/>
              <a:t> Wi-Fi</a:t>
            </a:r>
            <a:r>
              <a:rPr lang="en" altLang="zh-TW" sz="2000"/>
              <a:t> are everywhere</a:t>
            </a:r>
            <a:endParaRPr lang="en-US" altLang="zh-TW" sz="2000"/>
          </a:p>
          <a:p>
            <a:pPr lvl="2"/>
            <a:endParaRPr lang="zh-TW" altLang="en-US" sz="1600"/>
          </a:p>
        </p:txBody>
      </p:sp>
      <p:grpSp>
        <p:nvGrpSpPr>
          <p:cNvPr id="28" name="群組 27">
            <a:extLst>
              <a:ext uri="{FF2B5EF4-FFF2-40B4-BE49-F238E27FC236}">
                <a16:creationId xmlns:a16="http://schemas.microsoft.com/office/drawing/2014/main" id="{EB7FBFBD-9998-9D48-B8F0-0766B45F174F}"/>
              </a:ext>
            </a:extLst>
          </p:cNvPr>
          <p:cNvGrpSpPr/>
          <p:nvPr/>
        </p:nvGrpSpPr>
        <p:grpSpPr>
          <a:xfrm>
            <a:off x="504880" y="1879420"/>
            <a:ext cx="6248598" cy="3992657"/>
            <a:chOff x="2683669" y="1717820"/>
            <a:chExt cx="6248598" cy="3992657"/>
          </a:xfrm>
        </p:grpSpPr>
        <p:grpSp>
          <p:nvGrpSpPr>
            <p:cNvPr id="20" name="群組 19">
              <a:extLst>
                <a:ext uri="{FF2B5EF4-FFF2-40B4-BE49-F238E27FC236}">
                  <a16:creationId xmlns:a16="http://schemas.microsoft.com/office/drawing/2014/main" id="{32CD53C2-5D00-2943-BB97-1E86E4B3799C}"/>
                </a:ext>
              </a:extLst>
            </p:cNvPr>
            <p:cNvGrpSpPr/>
            <p:nvPr/>
          </p:nvGrpSpPr>
          <p:grpSpPr>
            <a:xfrm>
              <a:off x="2683669" y="1717820"/>
              <a:ext cx="6248598" cy="3992657"/>
              <a:chOff x="5663952" y="1879420"/>
              <a:chExt cx="6248598" cy="3992657"/>
            </a:xfrm>
          </p:grpSpPr>
          <p:pic>
            <p:nvPicPr>
              <p:cNvPr id="7" name="圖片 6">
                <a:extLst>
                  <a:ext uri="{FF2B5EF4-FFF2-40B4-BE49-F238E27FC236}">
                    <a16:creationId xmlns:a16="http://schemas.microsoft.com/office/drawing/2014/main" id="{660FA94B-2284-1F46-8E40-0BAB743D6BE6}"/>
                  </a:ext>
                </a:extLst>
              </p:cNvPr>
              <p:cNvPicPr>
                <a:picLocks noChangeAspect="1"/>
              </p:cNvPicPr>
              <p:nvPr/>
            </p:nvPicPr>
            <p:blipFill>
              <a:blip r:embed="rId3">
                <a:alphaModFix amt="50000"/>
              </a:blip>
              <a:stretch>
                <a:fillRect/>
              </a:stretch>
            </p:blipFill>
            <p:spPr>
              <a:xfrm>
                <a:off x="5663952" y="1879420"/>
                <a:ext cx="6248598" cy="3992657"/>
              </a:xfrm>
              <a:prstGeom prst="rect">
                <a:avLst/>
              </a:prstGeom>
            </p:spPr>
          </p:pic>
          <p:pic>
            <p:nvPicPr>
              <p:cNvPr id="12" name="圖片 11">
                <a:extLst>
                  <a:ext uri="{FF2B5EF4-FFF2-40B4-BE49-F238E27FC236}">
                    <a16:creationId xmlns:a16="http://schemas.microsoft.com/office/drawing/2014/main" id="{B7584AA8-9A98-D64C-AE36-B7636A6BA8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91326" y="2193465"/>
                <a:ext cx="571128" cy="571128"/>
              </a:xfrm>
              <a:prstGeom prst="rect">
                <a:avLst/>
              </a:prstGeom>
            </p:spPr>
          </p:pic>
          <p:pic>
            <p:nvPicPr>
              <p:cNvPr id="14" name="圖片 13">
                <a:extLst>
                  <a:ext uri="{FF2B5EF4-FFF2-40B4-BE49-F238E27FC236}">
                    <a16:creationId xmlns:a16="http://schemas.microsoft.com/office/drawing/2014/main" id="{31180162-B06C-CB41-8265-01568BA14DE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5518" y="3116538"/>
                <a:ext cx="580926" cy="580926"/>
              </a:xfrm>
              <a:prstGeom prst="rect">
                <a:avLst/>
              </a:prstGeom>
            </p:spPr>
          </p:pic>
          <p:pic>
            <p:nvPicPr>
              <p:cNvPr id="15" name="圖片 14">
                <a:extLst>
                  <a:ext uri="{FF2B5EF4-FFF2-40B4-BE49-F238E27FC236}">
                    <a16:creationId xmlns:a16="http://schemas.microsoft.com/office/drawing/2014/main" id="{65AA6247-018D-F84E-9BDA-9443B811CA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97788" y="4501559"/>
                <a:ext cx="580926" cy="580926"/>
              </a:xfrm>
              <a:prstGeom prst="rect">
                <a:avLst/>
              </a:prstGeom>
            </p:spPr>
          </p:pic>
          <p:pic>
            <p:nvPicPr>
              <p:cNvPr id="16" name="圖片 15">
                <a:extLst>
                  <a:ext uri="{FF2B5EF4-FFF2-40B4-BE49-F238E27FC236}">
                    <a16:creationId xmlns:a16="http://schemas.microsoft.com/office/drawing/2014/main" id="{34AA2201-6A68-0E4D-B0DC-04B55C4EC8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99365" y="2273643"/>
                <a:ext cx="580926" cy="580926"/>
              </a:xfrm>
              <a:prstGeom prst="rect">
                <a:avLst/>
              </a:prstGeom>
            </p:spPr>
          </p:pic>
          <p:pic>
            <p:nvPicPr>
              <p:cNvPr id="17" name="圖片 16">
                <a:extLst>
                  <a:ext uri="{FF2B5EF4-FFF2-40B4-BE49-F238E27FC236}">
                    <a16:creationId xmlns:a16="http://schemas.microsoft.com/office/drawing/2014/main" id="{9E0FDA35-26A4-CB41-98E0-F86B6982F3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05762" y="4363454"/>
                <a:ext cx="571128" cy="571128"/>
              </a:xfrm>
              <a:prstGeom prst="rect">
                <a:avLst/>
              </a:prstGeom>
            </p:spPr>
          </p:pic>
          <p:pic>
            <p:nvPicPr>
              <p:cNvPr id="18" name="圖片 17">
                <a:extLst>
                  <a:ext uri="{FF2B5EF4-FFF2-40B4-BE49-F238E27FC236}">
                    <a16:creationId xmlns:a16="http://schemas.microsoft.com/office/drawing/2014/main" id="{CEB37FF0-8D9C-C743-AE98-FD141F9E23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048454" y="4076726"/>
                <a:ext cx="571128" cy="571128"/>
              </a:xfrm>
              <a:prstGeom prst="rect">
                <a:avLst/>
              </a:prstGeom>
            </p:spPr>
          </p:pic>
        </p:grpSp>
        <p:pic>
          <p:nvPicPr>
            <p:cNvPr id="23" name="圖片 22">
              <a:extLst>
                <a:ext uri="{FF2B5EF4-FFF2-40B4-BE49-F238E27FC236}">
                  <a16:creationId xmlns:a16="http://schemas.microsoft.com/office/drawing/2014/main" id="{EA2E3B70-73D7-5749-B1BF-FA179906420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16516" y="4920885"/>
              <a:ext cx="505695" cy="505695"/>
            </a:xfrm>
            <a:prstGeom prst="rect">
              <a:avLst/>
            </a:prstGeom>
          </p:spPr>
        </p:pic>
        <p:pic>
          <p:nvPicPr>
            <p:cNvPr id="24" name="圖片 23">
              <a:extLst>
                <a:ext uri="{FF2B5EF4-FFF2-40B4-BE49-F238E27FC236}">
                  <a16:creationId xmlns:a16="http://schemas.microsoft.com/office/drawing/2014/main" id="{269924F4-E798-7A40-A74F-AC31EA057FA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5717" y="2744073"/>
              <a:ext cx="505695" cy="505695"/>
            </a:xfrm>
            <a:prstGeom prst="rect">
              <a:avLst/>
            </a:prstGeom>
          </p:spPr>
        </p:pic>
        <p:pic>
          <p:nvPicPr>
            <p:cNvPr id="25" name="圖片 24">
              <a:extLst>
                <a:ext uri="{FF2B5EF4-FFF2-40B4-BE49-F238E27FC236}">
                  <a16:creationId xmlns:a16="http://schemas.microsoft.com/office/drawing/2014/main" id="{57B11053-15D7-9042-8390-4E4BC20FF6A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11810" y="4894414"/>
              <a:ext cx="505695" cy="505695"/>
            </a:xfrm>
            <a:prstGeom prst="rect">
              <a:avLst/>
            </a:prstGeom>
          </p:spPr>
        </p:pic>
        <p:pic>
          <p:nvPicPr>
            <p:cNvPr id="26" name="圖片 25">
              <a:extLst>
                <a:ext uri="{FF2B5EF4-FFF2-40B4-BE49-F238E27FC236}">
                  <a16:creationId xmlns:a16="http://schemas.microsoft.com/office/drawing/2014/main" id="{1E6BF715-7CA7-C349-B962-CFBE0DC82D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7595" y="2149658"/>
              <a:ext cx="505695" cy="505695"/>
            </a:xfrm>
            <a:prstGeom prst="rect">
              <a:avLst/>
            </a:prstGeom>
          </p:spPr>
        </p:pic>
        <p:pic>
          <p:nvPicPr>
            <p:cNvPr id="27" name="圖片 26">
              <a:extLst>
                <a:ext uri="{FF2B5EF4-FFF2-40B4-BE49-F238E27FC236}">
                  <a16:creationId xmlns:a16="http://schemas.microsoft.com/office/drawing/2014/main" id="{B061BCFC-A314-4C49-9A9D-91ED054200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01900" y="4679092"/>
              <a:ext cx="505695" cy="505695"/>
            </a:xfrm>
            <a:prstGeom prst="rect">
              <a:avLst/>
            </a:prstGeom>
          </p:spPr>
        </p:pic>
      </p:grpSp>
      <p:pic>
        <p:nvPicPr>
          <p:cNvPr id="35" name="圖片 34">
            <a:extLst>
              <a:ext uri="{FF2B5EF4-FFF2-40B4-BE49-F238E27FC236}">
                <a16:creationId xmlns:a16="http://schemas.microsoft.com/office/drawing/2014/main" id="{7D50EAD0-277A-9847-8014-E3EB5A8D49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47907" y="3319353"/>
            <a:ext cx="1531566" cy="1531566"/>
          </a:xfrm>
          <a:prstGeom prst="rect">
            <a:avLst/>
          </a:prstGeom>
        </p:spPr>
      </p:pic>
      <p:pic>
        <p:nvPicPr>
          <p:cNvPr id="36" name="圖片 35">
            <a:extLst>
              <a:ext uri="{FF2B5EF4-FFF2-40B4-BE49-F238E27FC236}">
                <a16:creationId xmlns:a16="http://schemas.microsoft.com/office/drawing/2014/main" id="{D8708764-8CFD-A946-854C-E3D8D3DDEB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5391" y="3469618"/>
            <a:ext cx="1464964" cy="1464964"/>
          </a:xfrm>
          <a:prstGeom prst="rect">
            <a:avLst/>
          </a:prstGeom>
        </p:spPr>
      </p:pic>
      <p:pic>
        <p:nvPicPr>
          <p:cNvPr id="37" name="圖片 36">
            <a:extLst>
              <a:ext uri="{FF2B5EF4-FFF2-40B4-BE49-F238E27FC236}">
                <a16:creationId xmlns:a16="http://schemas.microsoft.com/office/drawing/2014/main" id="{1CBB0A8E-D5E7-FF49-B5B8-F77BC8C931B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V="1">
            <a:off x="9081709" y="3993010"/>
            <a:ext cx="654844" cy="654844"/>
          </a:xfrm>
          <a:prstGeom prst="rect">
            <a:avLst/>
          </a:prstGeom>
        </p:spPr>
      </p:pic>
      <p:sp>
        <p:nvSpPr>
          <p:cNvPr id="2" name="矩形 1">
            <a:extLst>
              <a:ext uri="{FF2B5EF4-FFF2-40B4-BE49-F238E27FC236}">
                <a16:creationId xmlns:a16="http://schemas.microsoft.com/office/drawing/2014/main" id="{78385C91-54AB-4F41-89DC-541AC8AB7B4E}"/>
              </a:ext>
            </a:extLst>
          </p:cNvPr>
          <p:cNvSpPr/>
          <p:nvPr/>
        </p:nvSpPr>
        <p:spPr>
          <a:xfrm>
            <a:off x="9587314" y="4934582"/>
            <a:ext cx="2604686" cy="923330"/>
          </a:xfrm>
          <a:prstGeom prst="rect">
            <a:avLst/>
          </a:prstGeom>
        </p:spPr>
        <p:txBody>
          <a:bodyPr wrap="square">
            <a:spAutoFit/>
          </a:bodyPr>
          <a:lstStyle/>
          <a:p>
            <a:pPr algn="ctr"/>
            <a:r>
              <a:rPr lang="en-US" altLang="zh-TW"/>
              <a:t>Pedestrian Location Estimation </a:t>
            </a:r>
          </a:p>
          <a:p>
            <a:pPr algn="ctr"/>
            <a:r>
              <a:rPr lang="en-US" altLang="zh-TW"/>
              <a:t>=&gt; </a:t>
            </a:r>
            <a:r>
              <a:rPr lang="en-US" altLang="zh-TW">
                <a:solidFill>
                  <a:schemeClr val="tx2"/>
                </a:solidFill>
              </a:rPr>
              <a:t>Precise Positioning</a:t>
            </a:r>
            <a:endParaRPr lang="zh-TW" altLang="en-US">
              <a:solidFill>
                <a:schemeClr val="tx2"/>
              </a:solidFill>
            </a:endParaRPr>
          </a:p>
        </p:txBody>
      </p:sp>
      <p:sp>
        <p:nvSpPr>
          <p:cNvPr id="29" name="矩形 28">
            <a:extLst>
              <a:ext uri="{FF2B5EF4-FFF2-40B4-BE49-F238E27FC236}">
                <a16:creationId xmlns:a16="http://schemas.microsoft.com/office/drawing/2014/main" id="{39D8B273-F693-D449-9480-62E254E3C7B2}"/>
              </a:ext>
            </a:extLst>
          </p:cNvPr>
          <p:cNvSpPr/>
          <p:nvPr/>
        </p:nvSpPr>
        <p:spPr>
          <a:xfrm>
            <a:off x="6898546" y="5056014"/>
            <a:ext cx="2159566" cy="646331"/>
          </a:xfrm>
          <a:prstGeom prst="rect">
            <a:avLst/>
          </a:prstGeom>
        </p:spPr>
        <p:txBody>
          <a:bodyPr wrap="none">
            <a:spAutoFit/>
          </a:bodyPr>
          <a:lstStyle/>
          <a:p>
            <a:r>
              <a:rPr lang="en-US" altLang="zh-TW"/>
              <a:t>Wi-Fi Positioning</a:t>
            </a:r>
          </a:p>
          <a:p>
            <a:r>
              <a:rPr lang="en-US" altLang="zh-TW"/>
              <a:t>=&gt; </a:t>
            </a:r>
            <a:r>
              <a:rPr lang="en-US" altLang="zh-TW">
                <a:solidFill>
                  <a:schemeClr val="tx2"/>
                </a:solidFill>
              </a:rPr>
              <a:t>Recognize User</a:t>
            </a:r>
            <a:endParaRPr lang="zh-TW" altLang="en-US">
              <a:solidFill>
                <a:schemeClr val="tx2"/>
              </a:solidFill>
            </a:endParaRPr>
          </a:p>
        </p:txBody>
      </p:sp>
    </p:spTree>
    <p:extLst>
      <p:ext uri="{BB962C8B-B14F-4D97-AF65-F5344CB8AC3E}">
        <p14:creationId xmlns:p14="http://schemas.microsoft.com/office/powerpoint/2010/main" val="76619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Proposed Solution</a:t>
            </a:r>
            <a:endParaRPr lang="zh-TW" altLang="en-US"/>
          </a:p>
        </p:txBody>
      </p:sp>
      <p:sp>
        <p:nvSpPr>
          <p:cNvPr id="4" name="投影片編號版面配置區 3"/>
          <p:cNvSpPr>
            <a:spLocks noGrp="1"/>
          </p:cNvSpPr>
          <p:nvPr>
            <p:ph type="sldNum" sz="quarter" idx="12"/>
          </p:nvPr>
        </p:nvSpPr>
        <p:spPr>
          <a:xfrm>
            <a:off x="11474068" y="6412788"/>
            <a:ext cx="598515" cy="360041"/>
          </a:xfrm>
        </p:spPr>
        <p:txBody>
          <a:bodyPr/>
          <a:lstStyle/>
          <a:p>
            <a:fld id="{73DA0BB7-265A-403C-9275-D587AB510EDC}" type="slidenum">
              <a:rPr lang="zh-TW" altLang="en-US" smtClean="0"/>
              <a:pPr/>
              <a:t>11</a:t>
            </a:fld>
            <a:endParaRPr lang="zh-TW" altLang="en-US" dirty="0"/>
          </a:p>
        </p:txBody>
      </p:sp>
      <p:pic>
        <p:nvPicPr>
          <p:cNvPr id="8" name="圖片 7">
            <a:extLst>
              <a:ext uri="{FF2B5EF4-FFF2-40B4-BE49-F238E27FC236}">
                <a16:creationId xmlns:a16="http://schemas.microsoft.com/office/drawing/2014/main" id="{ABF9990A-02FF-6C47-B1E4-9EC8D797BB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1023" y="1701320"/>
            <a:ext cx="2299970" cy="2299970"/>
          </a:xfrm>
          <a:prstGeom prst="rect">
            <a:avLst/>
          </a:prstGeom>
        </p:spPr>
      </p:pic>
      <p:grpSp>
        <p:nvGrpSpPr>
          <p:cNvPr id="30" name="群組 29">
            <a:extLst>
              <a:ext uri="{FF2B5EF4-FFF2-40B4-BE49-F238E27FC236}">
                <a16:creationId xmlns:a16="http://schemas.microsoft.com/office/drawing/2014/main" id="{9AF1CFCA-A52F-7743-87C0-91A126328DC5}"/>
              </a:ext>
            </a:extLst>
          </p:cNvPr>
          <p:cNvGrpSpPr/>
          <p:nvPr/>
        </p:nvGrpSpPr>
        <p:grpSpPr>
          <a:xfrm>
            <a:off x="1532462" y="3722258"/>
            <a:ext cx="1656184" cy="1869368"/>
            <a:chOff x="1271464" y="3503848"/>
            <a:chExt cx="1656184" cy="1869368"/>
          </a:xfrm>
        </p:grpSpPr>
        <p:pic>
          <p:nvPicPr>
            <p:cNvPr id="31" name="圖片 30">
              <a:extLst>
                <a:ext uri="{FF2B5EF4-FFF2-40B4-BE49-F238E27FC236}">
                  <a16:creationId xmlns:a16="http://schemas.microsoft.com/office/drawing/2014/main" id="{BFE79B31-E7D7-1D4B-900E-149E231A5792}"/>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71464" y="3717032"/>
              <a:ext cx="1656184" cy="1656184"/>
            </a:xfrm>
            <a:prstGeom prst="rect">
              <a:avLst/>
            </a:prstGeom>
          </p:spPr>
        </p:pic>
        <p:pic>
          <p:nvPicPr>
            <p:cNvPr id="32" name="圖片 31">
              <a:extLst>
                <a:ext uri="{FF2B5EF4-FFF2-40B4-BE49-F238E27FC236}">
                  <a16:creationId xmlns:a16="http://schemas.microsoft.com/office/drawing/2014/main" id="{31E70A80-59C3-8A43-9A9E-199A21F2DF78}"/>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79576" y="3503848"/>
              <a:ext cx="426368" cy="426368"/>
            </a:xfrm>
            <a:prstGeom prst="rect">
              <a:avLst/>
            </a:prstGeom>
          </p:spPr>
        </p:pic>
      </p:grpSp>
      <p:cxnSp>
        <p:nvCxnSpPr>
          <p:cNvPr id="10" name="直線箭頭接點 9">
            <a:extLst>
              <a:ext uri="{FF2B5EF4-FFF2-40B4-BE49-F238E27FC236}">
                <a16:creationId xmlns:a16="http://schemas.microsoft.com/office/drawing/2014/main" id="{26004E30-DCF2-7C49-ADC9-155F9468E177}"/>
              </a:ext>
            </a:extLst>
          </p:cNvPr>
          <p:cNvCxnSpPr>
            <a:cxnSpLocks/>
          </p:cNvCxnSpPr>
          <p:nvPr/>
        </p:nvCxnSpPr>
        <p:spPr>
          <a:xfrm flipV="1">
            <a:off x="3102244" y="3181632"/>
            <a:ext cx="1765181" cy="58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箭頭接點 32">
            <a:extLst>
              <a:ext uri="{FF2B5EF4-FFF2-40B4-BE49-F238E27FC236}">
                <a16:creationId xmlns:a16="http://schemas.microsoft.com/office/drawing/2014/main" id="{2DF3EBD0-BC14-3449-9AA6-AFD4F79F8465}"/>
              </a:ext>
            </a:extLst>
          </p:cNvPr>
          <p:cNvCxnSpPr>
            <a:cxnSpLocks/>
          </p:cNvCxnSpPr>
          <p:nvPr/>
        </p:nvCxnSpPr>
        <p:spPr>
          <a:xfrm flipH="1">
            <a:off x="3163101" y="3526618"/>
            <a:ext cx="1839626" cy="66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內容版面配置區 5">
            <a:extLst>
              <a:ext uri="{FF2B5EF4-FFF2-40B4-BE49-F238E27FC236}">
                <a16:creationId xmlns:a16="http://schemas.microsoft.com/office/drawing/2014/main" id="{647D9088-B234-2342-9BC4-815ABED6A085}"/>
              </a:ext>
            </a:extLst>
          </p:cNvPr>
          <p:cNvSpPr>
            <a:spLocks noGrp="1"/>
          </p:cNvSpPr>
          <p:nvPr>
            <p:ph idx="1"/>
          </p:nvPr>
        </p:nvSpPr>
        <p:spPr>
          <a:xfrm>
            <a:off x="2689844" y="2865417"/>
            <a:ext cx="1490875" cy="575801"/>
          </a:xfrm>
        </p:spPr>
        <p:txBody>
          <a:bodyPr>
            <a:normAutofit fontScale="92500"/>
          </a:bodyPr>
          <a:lstStyle/>
          <a:p>
            <a:pPr marL="0" indent="0">
              <a:buNone/>
            </a:pPr>
            <a:r>
              <a:rPr kumimoji="1" lang="en-US" altLang="zh-TW" sz="2000" dirty="0"/>
              <a:t> Wi-Fi</a:t>
            </a:r>
            <a:r>
              <a:rPr lang="en-US" altLang="zh-TW" sz="2000"/>
              <a:t> RSSI</a:t>
            </a:r>
          </a:p>
          <a:p>
            <a:pPr lvl="2"/>
            <a:endParaRPr lang="zh-TW" altLang="en-US" sz="1600"/>
          </a:p>
        </p:txBody>
      </p:sp>
      <p:sp>
        <p:nvSpPr>
          <p:cNvPr id="42" name="內容版面配置區 5">
            <a:extLst>
              <a:ext uri="{FF2B5EF4-FFF2-40B4-BE49-F238E27FC236}">
                <a16:creationId xmlns:a16="http://schemas.microsoft.com/office/drawing/2014/main" id="{BC2F84C4-4764-5140-A87C-C92E955F0316}"/>
              </a:ext>
            </a:extLst>
          </p:cNvPr>
          <p:cNvSpPr txBox="1">
            <a:spLocks/>
          </p:cNvSpPr>
          <p:nvPr/>
        </p:nvSpPr>
        <p:spPr>
          <a:xfrm>
            <a:off x="3698571" y="4096957"/>
            <a:ext cx="2164904" cy="5758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altLang="zh-TW" sz="2000"/>
              <a:t>Position X,Y</a:t>
            </a:r>
          </a:p>
          <a:p>
            <a:pPr lvl="2"/>
            <a:endParaRPr lang="zh-TW" altLang="en-US" sz="1600"/>
          </a:p>
        </p:txBody>
      </p:sp>
      <p:sp>
        <p:nvSpPr>
          <p:cNvPr id="46" name="內容版面配置區 5">
            <a:extLst>
              <a:ext uri="{FF2B5EF4-FFF2-40B4-BE49-F238E27FC236}">
                <a16:creationId xmlns:a16="http://schemas.microsoft.com/office/drawing/2014/main" id="{F01F9305-A9F7-F64A-B495-865BEAAFDB5E}"/>
              </a:ext>
            </a:extLst>
          </p:cNvPr>
          <p:cNvSpPr txBox="1">
            <a:spLocks/>
          </p:cNvSpPr>
          <p:nvPr/>
        </p:nvSpPr>
        <p:spPr>
          <a:xfrm>
            <a:off x="6995783" y="3837261"/>
            <a:ext cx="2447073" cy="5758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altLang="zh-TW" sz="2000" dirty="0"/>
              <a:t>Image</a:t>
            </a:r>
            <a:endParaRPr lang="zh-TW" altLang="en-US" sz="2000" dirty="0"/>
          </a:p>
        </p:txBody>
      </p:sp>
      <p:cxnSp>
        <p:nvCxnSpPr>
          <p:cNvPr id="54" name="直線箭頭接點 53">
            <a:extLst>
              <a:ext uri="{FF2B5EF4-FFF2-40B4-BE49-F238E27FC236}">
                <a16:creationId xmlns:a16="http://schemas.microsoft.com/office/drawing/2014/main" id="{2D9BCD15-CA20-E84D-8051-6CA5F2975A76}"/>
              </a:ext>
            </a:extLst>
          </p:cNvPr>
          <p:cNvCxnSpPr>
            <a:cxnSpLocks/>
          </p:cNvCxnSpPr>
          <p:nvPr/>
        </p:nvCxnSpPr>
        <p:spPr>
          <a:xfrm flipH="1" flipV="1">
            <a:off x="7059231" y="3290792"/>
            <a:ext cx="1288190" cy="700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圖片 57">
            <a:extLst>
              <a:ext uri="{FF2B5EF4-FFF2-40B4-BE49-F238E27FC236}">
                <a16:creationId xmlns:a16="http://schemas.microsoft.com/office/drawing/2014/main" id="{935D050B-0CD4-514D-A37A-9E6C7CB8CA7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50901" y="3925613"/>
            <a:ext cx="1583910" cy="1586423"/>
          </a:xfrm>
          <a:prstGeom prst="rect">
            <a:avLst/>
          </a:prstGeom>
        </p:spPr>
      </p:pic>
    </p:spTree>
    <p:extLst>
      <p:ext uri="{BB962C8B-B14F-4D97-AF65-F5344CB8AC3E}">
        <p14:creationId xmlns:p14="http://schemas.microsoft.com/office/powerpoint/2010/main" val="67186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Related Work</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12</a:t>
            </a:fld>
            <a:endParaRPr lang="zh-TW" altLang="en-US"/>
          </a:p>
        </p:txBody>
      </p:sp>
    </p:spTree>
    <p:extLst>
      <p:ext uri="{BB962C8B-B14F-4D97-AF65-F5344CB8AC3E}">
        <p14:creationId xmlns:p14="http://schemas.microsoft.com/office/powerpoint/2010/main" val="3367587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Related Work – Indoor positioning techniques</a:t>
            </a:r>
            <a:endParaRPr lang="zh-TW" altLang="en-US"/>
          </a:p>
        </p:txBody>
      </p:sp>
      <p:graphicFrame>
        <p:nvGraphicFramePr>
          <p:cNvPr id="2" name="內容版面配置區 1">
            <a:extLst>
              <a:ext uri="{FF2B5EF4-FFF2-40B4-BE49-F238E27FC236}">
                <a16:creationId xmlns:a16="http://schemas.microsoft.com/office/drawing/2014/main" id="{4D324339-55C7-CA49-8534-CA26067D6617}"/>
              </a:ext>
            </a:extLst>
          </p:cNvPr>
          <p:cNvGraphicFramePr>
            <a:graphicFrameLocks noGrp="1"/>
          </p:cNvGraphicFramePr>
          <p:nvPr>
            <p:ph idx="1"/>
            <p:extLst>
              <p:ext uri="{D42A27DB-BD31-4B8C-83A1-F6EECF244321}">
                <p14:modId xmlns:p14="http://schemas.microsoft.com/office/powerpoint/2010/main" val="3066889284"/>
              </p:ext>
            </p:extLst>
          </p:nvPr>
        </p:nvGraphicFramePr>
        <p:xfrm>
          <a:off x="609601" y="1600200"/>
          <a:ext cx="10847340" cy="4095233"/>
        </p:xfrm>
        <a:graphic>
          <a:graphicData uri="http://schemas.openxmlformats.org/drawingml/2006/table">
            <a:tbl>
              <a:tblPr firstRow="1" bandRow="1">
                <a:tableStyleId>{21E4AEA4-8DFA-4A89-87EB-49C32662AFE0}</a:tableStyleId>
              </a:tblPr>
              <a:tblGrid>
                <a:gridCol w="1952416">
                  <a:extLst>
                    <a:ext uri="{9D8B030D-6E8A-4147-A177-3AD203B41FA5}">
                      <a16:colId xmlns:a16="http://schemas.microsoft.com/office/drawing/2014/main" val="2450154443"/>
                    </a:ext>
                  </a:extLst>
                </a:gridCol>
                <a:gridCol w="1901707">
                  <a:extLst>
                    <a:ext uri="{9D8B030D-6E8A-4147-A177-3AD203B41FA5}">
                      <a16:colId xmlns:a16="http://schemas.microsoft.com/office/drawing/2014/main" val="822743254"/>
                    </a:ext>
                  </a:extLst>
                </a:gridCol>
                <a:gridCol w="2101092">
                  <a:extLst>
                    <a:ext uri="{9D8B030D-6E8A-4147-A177-3AD203B41FA5}">
                      <a16:colId xmlns:a16="http://schemas.microsoft.com/office/drawing/2014/main" val="3757329673"/>
                    </a:ext>
                  </a:extLst>
                </a:gridCol>
                <a:gridCol w="1795780">
                  <a:extLst>
                    <a:ext uri="{9D8B030D-6E8A-4147-A177-3AD203B41FA5}">
                      <a16:colId xmlns:a16="http://schemas.microsoft.com/office/drawing/2014/main" val="4181514701"/>
                    </a:ext>
                  </a:extLst>
                </a:gridCol>
                <a:gridCol w="3096345">
                  <a:extLst>
                    <a:ext uri="{9D8B030D-6E8A-4147-A177-3AD203B41FA5}">
                      <a16:colId xmlns:a16="http://schemas.microsoft.com/office/drawing/2014/main" val="1120133928"/>
                    </a:ext>
                  </a:extLst>
                </a:gridCol>
              </a:tblGrid>
              <a:tr h="604664">
                <a:tc>
                  <a:txBody>
                    <a:bodyPr/>
                    <a:lstStyle/>
                    <a:p>
                      <a:pPr algn="ctr"/>
                      <a:endParaRPr lang="zh-TW" altLang="en-US"/>
                    </a:p>
                  </a:txBody>
                  <a:tcPr/>
                </a:tc>
                <a:tc>
                  <a:txBody>
                    <a:bodyPr/>
                    <a:lstStyle/>
                    <a:p>
                      <a:pPr algn="ctr"/>
                      <a:r>
                        <a:rPr lang="en-US" altLang="zh-TW" sz="1800"/>
                        <a:t>Wi-Fi</a:t>
                      </a:r>
                      <a:endParaRPr lang="zh-TW" altLang="en-US" sz="1800"/>
                    </a:p>
                  </a:txBody>
                  <a:tcPr/>
                </a:tc>
                <a:tc>
                  <a:txBody>
                    <a:bodyPr/>
                    <a:lstStyle/>
                    <a:p>
                      <a:pPr algn="ctr"/>
                      <a:r>
                        <a:rPr lang="en" altLang="zh-TW" sz="1800"/>
                        <a:t>Bluetooth</a:t>
                      </a:r>
                      <a:endParaRPr lang="zh-TW" altLang="en-US" sz="1800"/>
                    </a:p>
                  </a:txBody>
                  <a:tcPr/>
                </a:tc>
                <a:tc>
                  <a:txBody>
                    <a:bodyPr/>
                    <a:lstStyle/>
                    <a:p>
                      <a:pPr algn="ctr"/>
                      <a:r>
                        <a:rPr lang="en-US" altLang="zh-TW" sz="1800"/>
                        <a:t>UWB</a:t>
                      </a:r>
                      <a:endParaRPr lang="zh-TW" altLang="en-US" sz="1800"/>
                    </a:p>
                  </a:txBody>
                  <a:tcPr/>
                </a:tc>
                <a:tc>
                  <a:txBody>
                    <a:bodyPr/>
                    <a:lstStyle/>
                    <a:p>
                      <a:pPr marL="180000" lvl="1" algn="ctr"/>
                      <a:r>
                        <a:rPr lang="en-US" altLang="zh-TW" sz="1800" b="1"/>
                        <a:t>Pedestrian Estimation</a:t>
                      </a:r>
                    </a:p>
                  </a:txBody>
                  <a:tcPr/>
                </a:tc>
                <a:extLst>
                  <a:ext uri="{0D108BD9-81ED-4DB2-BD59-A6C34878D82A}">
                    <a16:rowId xmlns:a16="http://schemas.microsoft.com/office/drawing/2014/main" val="784183617"/>
                  </a:ext>
                </a:extLst>
              </a:tr>
              <a:tr h="6467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Method</a:t>
                      </a:r>
                      <a:endParaRPr lang="zh-TW" altLang="en-US"/>
                    </a:p>
                  </a:txBody>
                  <a:tcPr/>
                </a:tc>
                <a:tc>
                  <a:txBody>
                    <a:bodyPr/>
                    <a:lstStyle/>
                    <a:p>
                      <a:pPr algn="ctr"/>
                      <a:r>
                        <a:rPr lang="en-US" altLang="zh-TW"/>
                        <a:t>Triangulation</a:t>
                      </a:r>
                      <a:endParaRPr lang="zh-TW" altLang="en-US"/>
                    </a:p>
                  </a:txBody>
                  <a:tcPr/>
                </a:tc>
                <a:tc>
                  <a:txBody>
                    <a:bodyPr/>
                    <a:lstStyle/>
                    <a:p>
                      <a:pPr algn="ctr"/>
                      <a:r>
                        <a:rPr lang="en-US" altLang="zh-TW"/>
                        <a:t>Fingerprinting</a:t>
                      </a:r>
                      <a:endParaRPr lang="zh-TW" altLang="en-US"/>
                    </a:p>
                  </a:txBody>
                  <a:tcPr/>
                </a:tc>
                <a:tc>
                  <a:txBody>
                    <a:bodyPr/>
                    <a:lstStyle/>
                    <a:p>
                      <a:pPr algn="ctr"/>
                      <a:r>
                        <a:rPr lang="en-US" altLang="zh-TW"/>
                        <a:t>TDOA</a:t>
                      </a:r>
                      <a:endParaRPr lang="zh-TW" altLang="en-US"/>
                    </a:p>
                  </a:txBody>
                  <a:tcPr/>
                </a:tc>
                <a:tc>
                  <a:txBody>
                    <a:bodyPr/>
                    <a:lstStyle/>
                    <a:p>
                      <a:pPr algn="ctr"/>
                      <a:r>
                        <a:rPr lang="en-US" altLang="zh-TW"/>
                        <a:t>Yolo, RCNN</a:t>
                      </a:r>
                      <a:endParaRPr lang="zh-TW" altLang="en-US"/>
                    </a:p>
                  </a:txBody>
                  <a:tcPr/>
                </a:tc>
                <a:extLst>
                  <a:ext uri="{0D108BD9-81ED-4DB2-BD59-A6C34878D82A}">
                    <a16:rowId xmlns:a16="http://schemas.microsoft.com/office/drawing/2014/main" val="3248134322"/>
                  </a:ext>
                </a:extLst>
              </a:tr>
              <a:tr h="6678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Computation time</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Micro seconds</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Micro seconds</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Micro seconds</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b="1">
                          <a:solidFill>
                            <a:srgbClr val="FF0000"/>
                          </a:solidFill>
                        </a:rPr>
                        <a:t>Seconds</a:t>
                      </a:r>
                      <a:endParaRPr lang="zh-TW" altLang="en-US" b="1">
                        <a:solidFill>
                          <a:srgbClr val="FF0000"/>
                        </a:solidFill>
                      </a:endParaRPr>
                    </a:p>
                  </a:txBody>
                  <a:tcPr/>
                </a:tc>
                <a:extLst>
                  <a:ext uri="{0D108BD9-81ED-4DB2-BD59-A6C34878D82A}">
                    <a16:rowId xmlns:a16="http://schemas.microsoft.com/office/drawing/2014/main" val="2022156369"/>
                  </a:ext>
                </a:extLst>
              </a:tr>
              <a:tr h="667823">
                <a:tc>
                  <a:txBody>
                    <a:bodyPr/>
                    <a:lstStyle/>
                    <a:p>
                      <a:pPr algn="ctr"/>
                      <a:r>
                        <a:rPr lang="en-US" altLang="zh-TW"/>
                        <a:t>Cost</a:t>
                      </a:r>
                      <a:endParaRPr lang="zh-TW" altLang="en-US"/>
                    </a:p>
                  </a:txBody>
                  <a:tcPr/>
                </a:tc>
                <a:tc>
                  <a:txBody>
                    <a:bodyPr/>
                    <a:lstStyle/>
                    <a:p>
                      <a:pPr marL="0" algn="ctr" defTabSz="914400" rtl="0" eaLnBrk="1" latinLnBrk="0" hangingPunct="1"/>
                      <a:r>
                        <a:rPr lang="en-US" altLang="zh-TW" sz="1800" b="1" kern="1200" dirty="0">
                          <a:solidFill>
                            <a:schemeClr val="accent2"/>
                          </a:solidFill>
                          <a:latin typeface="+mn-lt"/>
                          <a:ea typeface="+mn-ea"/>
                          <a:cs typeface="+mn-cs"/>
                        </a:rPr>
                        <a:t>Low</a:t>
                      </a:r>
                      <a:endParaRPr lang="zh-TW" altLang="en-US" sz="1800" b="1" kern="1200" dirty="0">
                        <a:solidFill>
                          <a:schemeClr val="accent2"/>
                        </a:solidFill>
                        <a:latin typeface="+mn-lt"/>
                        <a:ea typeface="+mn-ea"/>
                        <a:cs typeface="+mn-cs"/>
                      </a:endParaRPr>
                    </a:p>
                  </a:txBody>
                  <a:tcPr/>
                </a:tc>
                <a:tc>
                  <a:txBody>
                    <a:bodyPr/>
                    <a:lstStyle/>
                    <a:p>
                      <a:pPr algn="ctr"/>
                      <a:r>
                        <a:rPr lang="en-US" altLang="zh-TW" b="1" dirty="0">
                          <a:solidFill>
                            <a:srgbClr val="FF0000"/>
                          </a:solidFill>
                        </a:rPr>
                        <a:t>High</a:t>
                      </a:r>
                      <a:endParaRPr lang="zh-TW" altLang="en-US" b="1" dirty="0">
                        <a:solidFill>
                          <a:srgbClr val="FF0000"/>
                        </a:solidFill>
                      </a:endParaRPr>
                    </a:p>
                  </a:txBody>
                  <a:tcPr/>
                </a:tc>
                <a:tc>
                  <a:txBody>
                    <a:bodyPr/>
                    <a:lstStyle/>
                    <a:p>
                      <a:pPr algn="ctr"/>
                      <a:r>
                        <a:rPr lang="en-US" altLang="zh-TW" b="1">
                          <a:solidFill>
                            <a:srgbClr val="FF0000"/>
                          </a:solidFill>
                        </a:rPr>
                        <a:t>Extremely High</a:t>
                      </a:r>
                      <a:endParaRPr lang="zh-TW" altLang="en-US" b="1">
                        <a:solidFill>
                          <a:srgbClr val="FF0000"/>
                        </a:solidFill>
                      </a:endParaRPr>
                    </a:p>
                  </a:txBody>
                  <a:tcPr/>
                </a:tc>
                <a:tc>
                  <a:txBody>
                    <a:bodyPr/>
                    <a:lstStyle/>
                    <a:p>
                      <a:pPr marL="0" algn="ctr" defTabSz="914400" rtl="0" eaLnBrk="1" latinLnBrk="0" hangingPunct="1"/>
                      <a:r>
                        <a:rPr lang="en-US" altLang="zh-TW" sz="1800" b="1" kern="1200">
                          <a:solidFill>
                            <a:schemeClr val="accent2"/>
                          </a:solidFill>
                          <a:latin typeface="+mn-lt"/>
                          <a:ea typeface="+mn-ea"/>
                          <a:cs typeface="+mn-cs"/>
                        </a:rPr>
                        <a:t>Low</a:t>
                      </a:r>
                      <a:endParaRPr lang="zh-TW" altLang="en-US" sz="1800" b="1" kern="1200">
                        <a:solidFill>
                          <a:schemeClr val="accent2"/>
                        </a:solidFill>
                        <a:latin typeface="+mn-lt"/>
                        <a:ea typeface="+mn-ea"/>
                        <a:cs typeface="+mn-cs"/>
                      </a:endParaRPr>
                    </a:p>
                  </a:txBody>
                  <a:tcPr/>
                </a:tc>
                <a:extLst>
                  <a:ext uri="{0D108BD9-81ED-4DB2-BD59-A6C34878D82A}">
                    <a16:rowId xmlns:a16="http://schemas.microsoft.com/office/drawing/2014/main" val="1920285624"/>
                  </a:ext>
                </a:extLst>
              </a:tr>
              <a:tr h="584345">
                <a:tc>
                  <a:txBody>
                    <a:bodyPr/>
                    <a:lstStyle/>
                    <a:p>
                      <a:pPr algn="ctr"/>
                      <a:r>
                        <a:rPr lang="en-US" altLang="zh-TW"/>
                        <a:t>Accuracy</a:t>
                      </a:r>
                      <a:endParaRPr lang="zh-TW" altLang="en-US"/>
                    </a:p>
                  </a:txBody>
                  <a:tcPr/>
                </a:tc>
                <a:tc>
                  <a:txBody>
                    <a:bodyPr/>
                    <a:lstStyle/>
                    <a:p>
                      <a:pPr algn="ctr"/>
                      <a:r>
                        <a:rPr lang="en-US" altLang="zh-TW" b="1">
                          <a:solidFill>
                            <a:srgbClr val="FF0000"/>
                          </a:solidFill>
                        </a:rPr>
                        <a:t>2-3m</a:t>
                      </a:r>
                      <a:endParaRPr lang="zh-TW" altLang="en-US" b="1">
                        <a:solidFill>
                          <a:srgbClr val="FF0000"/>
                        </a:solidFill>
                      </a:endParaRPr>
                    </a:p>
                  </a:txBody>
                  <a:tcPr/>
                </a:tc>
                <a:tc>
                  <a:txBody>
                    <a:bodyPr/>
                    <a:lstStyle/>
                    <a:p>
                      <a:pPr algn="ctr"/>
                      <a:r>
                        <a:rPr lang="en-US" altLang="zh-TW" b="1">
                          <a:solidFill>
                            <a:srgbClr val="FF0000"/>
                          </a:solidFill>
                        </a:rPr>
                        <a:t>2-3m</a:t>
                      </a:r>
                      <a:endParaRPr lang="zh-TW" altLang="en-US" b="1">
                        <a:solidFill>
                          <a:srgbClr val="FF0000"/>
                        </a:solidFill>
                      </a:endParaRPr>
                    </a:p>
                  </a:txBody>
                  <a:tcPr/>
                </a:tc>
                <a:tc>
                  <a:txBody>
                    <a:bodyPr/>
                    <a:lstStyle/>
                    <a:p>
                      <a:pPr algn="ctr"/>
                      <a:r>
                        <a:rPr lang="en-US" altLang="zh-TW"/>
                        <a:t>1-2m</a:t>
                      </a:r>
                      <a:endParaRPr lang="zh-TW" altLang="en-US"/>
                    </a:p>
                  </a:txBody>
                  <a:tcPr/>
                </a:tc>
                <a:tc>
                  <a:txBody>
                    <a:bodyPr/>
                    <a:lstStyle/>
                    <a:p>
                      <a:pPr algn="ctr"/>
                      <a:r>
                        <a:rPr lang="en-US" altLang="zh-TW" b="1">
                          <a:solidFill>
                            <a:schemeClr val="accent2"/>
                          </a:solidFill>
                        </a:rPr>
                        <a:t>50cm-1m</a:t>
                      </a:r>
                      <a:endParaRPr lang="zh-TW" altLang="en-US" b="1">
                        <a:solidFill>
                          <a:schemeClr val="accent2"/>
                        </a:solidFill>
                      </a:endParaRPr>
                    </a:p>
                  </a:txBody>
                  <a:tcPr/>
                </a:tc>
                <a:extLst>
                  <a:ext uri="{0D108BD9-81ED-4DB2-BD59-A6C34878D82A}">
                    <a16:rowId xmlns:a16="http://schemas.microsoft.com/office/drawing/2014/main" val="363991912"/>
                  </a:ext>
                </a:extLst>
              </a:tr>
              <a:tr h="923869">
                <a:tc>
                  <a:txBody>
                    <a:bodyPr/>
                    <a:lstStyle/>
                    <a:p>
                      <a:pPr algn="ctr"/>
                      <a:r>
                        <a:rPr lang="en" altLang="zh-TW"/>
                        <a:t>Environmental restriction</a:t>
                      </a:r>
                      <a:endParaRPr lang="zh-TW" altLang="en-US"/>
                    </a:p>
                  </a:txBody>
                  <a:tcPr/>
                </a:tc>
                <a:tc>
                  <a:txBody>
                    <a:bodyPr/>
                    <a:lstStyle/>
                    <a:p>
                      <a:pPr algn="ctr"/>
                      <a:r>
                        <a:rPr lang="en-US" altLang="zh-TW" b="1">
                          <a:solidFill>
                            <a:srgbClr val="FF0000"/>
                          </a:solidFill>
                        </a:rPr>
                        <a:t>Yes</a:t>
                      </a:r>
                      <a:endParaRPr lang="zh-TW" altLang="en-US" b="1">
                        <a:solidFill>
                          <a:srgbClr val="FF0000"/>
                        </a:solidFill>
                      </a:endParaRPr>
                    </a:p>
                  </a:txBody>
                  <a:tcPr/>
                </a:tc>
                <a:tc>
                  <a:txBody>
                    <a:bodyPr/>
                    <a:lstStyle/>
                    <a:p>
                      <a:pPr algn="ctr"/>
                      <a:r>
                        <a:rPr lang="en-US" altLang="zh-TW" b="1">
                          <a:solidFill>
                            <a:srgbClr val="FF0000"/>
                          </a:solidFill>
                        </a:rPr>
                        <a:t>Yes</a:t>
                      </a:r>
                      <a:endParaRPr lang="zh-TW" altLang="en-US" b="1">
                        <a:solidFill>
                          <a:srgbClr val="FF0000"/>
                        </a:solidFill>
                      </a:endParaRPr>
                    </a:p>
                  </a:txBody>
                  <a:tcPr/>
                </a:tc>
                <a:tc>
                  <a:txBody>
                    <a:bodyPr/>
                    <a:lstStyle/>
                    <a:p>
                      <a:pPr algn="ctr"/>
                      <a:r>
                        <a:rPr lang="en-US" altLang="zh-TW" b="1">
                          <a:solidFill>
                            <a:srgbClr val="FF0000"/>
                          </a:solidFill>
                        </a:rPr>
                        <a:t>Yes</a:t>
                      </a:r>
                      <a:endParaRPr lang="zh-TW" altLang="en-US" b="1">
                        <a:solidFill>
                          <a:srgbClr val="FF0000"/>
                        </a:solidFill>
                      </a:endParaRPr>
                    </a:p>
                  </a:txBody>
                  <a:tcPr/>
                </a:tc>
                <a:tc>
                  <a:txBody>
                    <a:bodyPr/>
                    <a:lstStyle/>
                    <a:p>
                      <a:pPr marL="0" algn="ctr" defTabSz="914400" rtl="0" eaLnBrk="1" latinLnBrk="0" hangingPunct="1"/>
                      <a:r>
                        <a:rPr lang="en-US" altLang="zh-TW" sz="1800" b="1" kern="1200" dirty="0">
                          <a:solidFill>
                            <a:schemeClr val="accent2"/>
                          </a:solidFill>
                          <a:latin typeface="+mn-lt"/>
                          <a:ea typeface="+mn-ea"/>
                          <a:cs typeface="+mn-cs"/>
                        </a:rPr>
                        <a:t>No</a:t>
                      </a:r>
                      <a:endParaRPr lang="zh-TW" altLang="en-US" sz="1800" b="1" kern="1200" dirty="0">
                        <a:solidFill>
                          <a:schemeClr val="accent2"/>
                        </a:solidFill>
                        <a:latin typeface="+mn-lt"/>
                        <a:ea typeface="+mn-ea"/>
                        <a:cs typeface="+mn-cs"/>
                      </a:endParaRPr>
                    </a:p>
                  </a:txBody>
                  <a:tcPr/>
                </a:tc>
                <a:extLst>
                  <a:ext uri="{0D108BD9-81ED-4DB2-BD59-A6C34878D82A}">
                    <a16:rowId xmlns:a16="http://schemas.microsoft.com/office/drawing/2014/main" val="3887391853"/>
                  </a:ext>
                </a:extLst>
              </a:tr>
            </a:tbl>
          </a:graphicData>
        </a:graphic>
      </p:graphicFrame>
      <p:sp>
        <p:nvSpPr>
          <p:cNvPr id="4" name="投影片編號版面配置區 3"/>
          <p:cNvSpPr>
            <a:spLocks noGrp="1"/>
          </p:cNvSpPr>
          <p:nvPr>
            <p:ph type="sldNum" sz="quarter" idx="12"/>
          </p:nvPr>
        </p:nvSpPr>
        <p:spPr/>
        <p:txBody>
          <a:bodyPr/>
          <a:lstStyle/>
          <a:p>
            <a:fld id="{73DA0BB7-265A-403C-9275-D587AB510EDC}" type="slidenum">
              <a:rPr lang="zh-TW" altLang="en-US" smtClean="0"/>
              <a:pPr/>
              <a:t>13</a:t>
            </a:fld>
            <a:endParaRPr lang="zh-TW" altLang="en-US" dirty="0"/>
          </a:p>
        </p:txBody>
      </p:sp>
    </p:spTree>
    <p:extLst>
      <p:ext uri="{BB962C8B-B14F-4D97-AF65-F5344CB8AC3E}">
        <p14:creationId xmlns:p14="http://schemas.microsoft.com/office/powerpoint/2010/main" val="1109010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a:t>Related Work – </a:t>
            </a:r>
            <a:r>
              <a:rPr lang="en" altLang="zh-TW"/>
              <a:t>Background Substraction</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14</a:t>
            </a:fld>
            <a:endParaRPr lang="zh-TW" altLang="en-US" dirty="0"/>
          </a:p>
        </p:txBody>
      </p:sp>
      <p:sp>
        <p:nvSpPr>
          <p:cNvPr id="6" name="內容版面配置區 5">
            <a:extLst>
              <a:ext uri="{FF2B5EF4-FFF2-40B4-BE49-F238E27FC236}">
                <a16:creationId xmlns:a16="http://schemas.microsoft.com/office/drawing/2014/main" id="{C41B8735-53AA-7A40-8FE7-5F7348DEB0DC}"/>
              </a:ext>
            </a:extLst>
          </p:cNvPr>
          <p:cNvSpPr>
            <a:spLocks noGrp="1"/>
          </p:cNvSpPr>
          <p:nvPr>
            <p:ph idx="1"/>
          </p:nvPr>
        </p:nvSpPr>
        <p:spPr>
          <a:xfrm>
            <a:off x="609600" y="1600200"/>
            <a:ext cx="6134472" cy="4800040"/>
          </a:xfrm>
        </p:spPr>
        <p:txBody>
          <a:bodyPr/>
          <a:lstStyle/>
          <a:p>
            <a:pPr>
              <a:lnSpc>
                <a:spcPct val="150000"/>
              </a:lnSpc>
            </a:pPr>
            <a:r>
              <a:rPr lang="en" altLang="zh-TW" dirty="0"/>
              <a:t>Background subtraction is based on a Gaussian Mixture Model developed by Kaewtrakulpong for background modelling.</a:t>
            </a:r>
          </a:p>
          <a:p>
            <a:pPr>
              <a:lnSpc>
                <a:spcPct val="150000"/>
              </a:lnSpc>
            </a:pPr>
            <a:r>
              <a:rPr lang="en" altLang="zh-TW" dirty="0"/>
              <a:t>Computed by subracting the current frame from the background model.</a:t>
            </a:r>
          </a:p>
          <a:p>
            <a:pPr>
              <a:lnSpc>
                <a:spcPct val="150000"/>
              </a:lnSpc>
            </a:pPr>
            <a:r>
              <a:rPr lang="en" altLang="zh-TW" dirty="0"/>
              <a:t>Shortcomings are </a:t>
            </a:r>
            <a:r>
              <a:rPr lang="en" altLang="zh-TW" dirty="0">
                <a:solidFill>
                  <a:srgbClr val="FF0000"/>
                </a:solidFill>
              </a:rPr>
              <a:t>evident in the case of shadows or sudden change in illumination</a:t>
            </a:r>
            <a:r>
              <a:rPr lang="en" altLang="zh-TW" dirty="0">
                <a:solidFill>
                  <a:schemeClr val="accent2"/>
                </a:solidFill>
              </a:rPr>
              <a:t>.</a:t>
            </a:r>
          </a:p>
          <a:p>
            <a:endParaRPr lang="zh-TW" altLang="en-US" dirty="0"/>
          </a:p>
        </p:txBody>
      </p:sp>
      <p:pic>
        <p:nvPicPr>
          <p:cNvPr id="2" name="圖片 1">
            <a:extLst>
              <a:ext uri="{FF2B5EF4-FFF2-40B4-BE49-F238E27FC236}">
                <a16:creationId xmlns:a16="http://schemas.microsoft.com/office/drawing/2014/main" id="{F702A0BA-19A2-C944-86BD-88DC1ECF47D3}"/>
              </a:ext>
            </a:extLst>
          </p:cNvPr>
          <p:cNvPicPr>
            <a:picLocks noChangeAspect="1"/>
          </p:cNvPicPr>
          <p:nvPr/>
        </p:nvPicPr>
        <p:blipFill>
          <a:blip r:embed="rId3"/>
          <a:stretch>
            <a:fillRect/>
          </a:stretch>
        </p:blipFill>
        <p:spPr>
          <a:xfrm>
            <a:off x="6753718" y="1916832"/>
            <a:ext cx="5288684" cy="3456384"/>
          </a:xfrm>
          <a:prstGeom prst="rect">
            <a:avLst/>
          </a:prstGeom>
        </p:spPr>
      </p:pic>
    </p:spTree>
    <p:extLst>
      <p:ext uri="{BB962C8B-B14F-4D97-AF65-F5344CB8AC3E}">
        <p14:creationId xmlns:p14="http://schemas.microsoft.com/office/powerpoint/2010/main" val="3700387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Related Work – </a:t>
            </a:r>
            <a:r>
              <a:rPr lang="en" altLang="zh-TW"/>
              <a:t>Bi-box Regression</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15</a:t>
            </a:fld>
            <a:endParaRPr lang="zh-TW" altLang="en-US" dirty="0"/>
          </a:p>
        </p:txBody>
      </p:sp>
      <p:sp>
        <p:nvSpPr>
          <p:cNvPr id="6" name="內容版面配置區 5">
            <a:extLst>
              <a:ext uri="{FF2B5EF4-FFF2-40B4-BE49-F238E27FC236}">
                <a16:creationId xmlns:a16="http://schemas.microsoft.com/office/drawing/2014/main" id="{C41B8735-53AA-7A40-8FE7-5F7348DEB0DC}"/>
              </a:ext>
            </a:extLst>
          </p:cNvPr>
          <p:cNvSpPr>
            <a:spLocks noGrp="1"/>
          </p:cNvSpPr>
          <p:nvPr>
            <p:ph idx="1"/>
          </p:nvPr>
        </p:nvSpPr>
        <p:spPr>
          <a:xfrm>
            <a:off x="609600" y="1600200"/>
            <a:ext cx="10862631" cy="1756792"/>
          </a:xfrm>
        </p:spPr>
        <p:txBody>
          <a:bodyPr/>
          <a:lstStyle/>
          <a:p>
            <a:r>
              <a:rPr lang="en" altLang="zh-TW"/>
              <a:t>Bi-box Regression performs both </a:t>
            </a:r>
            <a:r>
              <a:rPr lang="en" altLang="zh-TW" b="1"/>
              <a:t>Pedestrian Detection </a:t>
            </a:r>
            <a:r>
              <a:rPr lang="en" altLang="zh-TW"/>
              <a:t>and </a:t>
            </a:r>
            <a:r>
              <a:rPr lang="en" altLang="zh-TW" b="1"/>
              <a:t>Occlusion Estimation.</a:t>
            </a:r>
          </a:p>
          <a:p>
            <a:r>
              <a:rPr lang="en" altLang="zh-TW"/>
              <a:t>It generates two bounding boxes: one for the </a:t>
            </a:r>
            <a:r>
              <a:rPr lang="en" altLang="zh-TW" b="1"/>
              <a:t>Full Human body </a:t>
            </a:r>
            <a:r>
              <a:rPr lang="en" altLang="zh-TW"/>
              <a:t>and the other for the </a:t>
            </a:r>
            <a:r>
              <a:rPr lang="en" altLang="zh-TW" b="1"/>
              <a:t>Visible Part of the Body</a:t>
            </a:r>
            <a:r>
              <a:rPr lang="en" altLang="zh-TW"/>
              <a:t>.</a:t>
            </a:r>
          </a:p>
          <a:p>
            <a:endParaRPr lang="zh-TW" altLang="en-US"/>
          </a:p>
        </p:txBody>
      </p:sp>
      <p:pic>
        <p:nvPicPr>
          <p:cNvPr id="2" name="圖片 1">
            <a:extLst>
              <a:ext uri="{FF2B5EF4-FFF2-40B4-BE49-F238E27FC236}">
                <a16:creationId xmlns:a16="http://schemas.microsoft.com/office/drawing/2014/main" id="{95D1B7E6-9FE7-8443-90CF-C236F5144ED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5400" y="3368784"/>
            <a:ext cx="4877916" cy="2834754"/>
          </a:xfrm>
          <a:prstGeom prst="rect">
            <a:avLst/>
          </a:prstGeom>
        </p:spPr>
      </p:pic>
      <p:pic>
        <p:nvPicPr>
          <p:cNvPr id="3" name="圖片 2">
            <a:extLst>
              <a:ext uri="{FF2B5EF4-FFF2-40B4-BE49-F238E27FC236}">
                <a16:creationId xmlns:a16="http://schemas.microsoft.com/office/drawing/2014/main" id="{638DE570-AD42-AB4B-96FF-D476D93FCB9E}"/>
              </a:ext>
            </a:extLst>
          </p:cNvPr>
          <p:cNvPicPr>
            <a:picLocks noChangeAspect="1"/>
          </p:cNvPicPr>
          <p:nvPr/>
        </p:nvPicPr>
        <p:blipFill>
          <a:blip r:embed="rId4"/>
          <a:stretch>
            <a:fillRect/>
          </a:stretch>
        </p:blipFill>
        <p:spPr>
          <a:xfrm>
            <a:off x="4943872" y="3256724"/>
            <a:ext cx="5256584" cy="2974238"/>
          </a:xfrm>
          <a:prstGeom prst="rect">
            <a:avLst/>
          </a:prstGeom>
        </p:spPr>
      </p:pic>
    </p:spTree>
    <p:extLst>
      <p:ext uri="{BB962C8B-B14F-4D97-AF65-F5344CB8AC3E}">
        <p14:creationId xmlns:p14="http://schemas.microsoft.com/office/powerpoint/2010/main" val="3837016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Related Work – OpenPose Model</a:t>
            </a:r>
            <a:endParaRPr lang="zh-TW" altLang="en-US"/>
          </a:p>
        </p:txBody>
      </p:sp>
      <p:sp>
        <p:nvSpPr>
          <p:cNvPr id="6" name="內容版面配置區 5"/>
          <p:cNvSpPr>
            <a:spLocks noGrp="1"/>
          </p:cNvSpPr>
          <p:nvPr>
            <p:ph idx="1"/>
          </p:nvPr>
        </p:nvSpPr>
        <p:spPr>
          <a:xfrm>
            <a:off x="609599" y="1600200"/>
            <a:ext cx="5207745" cy="4800041"/>
          </a:xfrm>
        </p:spPr>
        <p:txBody>
          <a:bodyPr/>
          <a:lstStyle/>
          <a:p>
            <a:pPr>
              <a:lnSpc>
                <a:spcPct val="150000"/>
              </a:lnSpc>
            </a:pPr>
            <a:r>
              <a:rPr lang="en-US" altLang="zh-TW"/>
              <a:t>Using </a:t>
            </a:r>
            <a:r>
              <a:rPr lang="en-US" altLang="zh-TW" b="1"/>
              <a:t>Bottom-up</a:t>
            </a:r>
            <a:r>
              <a:rPr lang="en-US" altLang="zh-TW"/>
              <a:t> method to get keypoints and connect body points.</a:t>
            </a:r>
          </a:p>
          <a:p>
            <a:pPr>
              <a:lnSpc>
                <a:spcPct val="150000"/>
              </a:lnSpc>
            </a:pPr>
            <a:r>
              <a:rPr lang="en-US" altLang="zh-TW" b="1"/>
              <a:t>Real-Time</a:t>
            </a:r>
            <a:r>
              <a:rPr lang="en-US" altLang="zh-TW"/>
              <a:t> detecting </a:t>
            </a:r>
            <a:r>
              <a:rPr lang="en" altLang="zh-TW"/>
              <a:t>multi-users from one image.</a:t>
            </a:r>
          </a:p>
          <a:p>
            <a:pPr>
              <a:lnSpc>
                <a:spcPct val="150000"/>
              </a:lnSpc>
            </a:pPr>
            <a:r>
              <a:rPr lang="en" altLang="zh-TW"/>
              <a:t>Resolve </a:t>
            </a:r>
            <a:r>
              <a:rPr lang="en" altLang="zh-TW" b="1"/>
              <a:t>overlapping</a:t>
            </a:r>
            <a:r>
              <a:rPr lang="en" altLang="zh-TW"/>
              <a:t> problems</a:t>
            </a:r>
            <a:endParaRPr lang="en-US" altLang="zh-TW"/>
          </a:p>
          <a:p>
            <a:pPr>
              <a:lnSpc>
                <a:spcPct val="150000"/>
              </a:lnSpc>
            </a:pPr>
            <a:r>
              <a:rPr lang="en-US" altLang="zh-TW"/>
              <a:t>Recognize human from </a:t>
            </a:r>
            <a:r>
              <a:rPr lang="en-US" altLang="zh-TW" b="1"/>
              <a:t>complex</a:t>
            </a:r>
            <a:r>
              <a:rPr lang="en-US" altLang="zh-TW"/>
              <a:t> image background.</a:t>
            </a:r>
          </a:p>
          <a:p>
            <a:pPr marL="0" indent="0">
              <a:lnSpc>
                <a:spcPct val="150000"/>
              </a:lnSpc>
              <a:buNone/>
            </a:pPr>
            <a:endParaRPr lang="en-US" altLang="zh-TW"/>
          </a:p>
          <a:p>
            <a:pPr>
              <a:lnSpc>
                <a:spcPct val="150000"/>
              </a:lnSpc>
            </a:pPr>
            <a:endParaRPr lang="en-US" altLang="zh-TW"/>
          </a:p>
          <a:p>
            <a:endParaRPr lang="en-US" altLang="zh-TW"/>
          </a:p>
          <a:p>
            <a:endParaRPr lang="zh-TW" altLang="en-US"/>
          </a:p>
        </p:txBody>
      </p:sp>
      <p:sp>
        <p:nvSpPr>
          <p:cNvPr id="4" name="投影片編號版面配置區 3"/>
          <p:cNvSpPr>
            <a:spLocks noGrp="1"/>
          </p:cNvSpPr>
          <p:nvPr>
            <p:ph type="sldNum" sz="quarter" idx="12"/>
          </p:nvPr>
        </p:nvSpPr>
        <p:spPr>
          <a:xfrm>
            <a:off x="11455919" y="6384482"/>
            <a:ext cx="598515" cy="360041"/>
          </a:xfrm>
        </p:spPr>
        <p:txBody>
          <a:bodyPr/>
          <a:lstStyle/>
          <a:p>
            <a:fld id="{73DA0BB7-265A-403C-9275-D587AB510EDC}" type="slidenum">
              <a:rPr lang="zh-TW" altLang="en-US" smtClean="0"/>
              <a:pPr/>
              <a:t>16</a:t>
            </a:fld>
            <a:endParaRPr lang="zh-TW" altLang="en-US" dirty="0"/>
          </a:p>
        </p:txBody>
      </p:sp>
      <p:pic>
        <p:nvPicPr>
          <p:cNvPr id="3" name="圖片 2">
            <a:extLst>
              <a:ext uri="{FF2B5EF4-FFF2-40B4-BE49-F238E27FC236}">
                <a16:creationId xmlns:a16="http://schemas.microsoft.com/office/drawing/2014/main" id="{3691DD01-1E7C-E04A-B91C-14C986BF91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971417" y="1620579"/>
            <a:ext cx="5610983" cy="2268030"/>
          </a:xfrm>
          <a:prstGeom prst="rect">
            <a:avLst/>
          </a:prstGeom>
        </p:spPr>
      </p:pic>
      <p:pic>
        <p:nvPicPr>
          <p:cNvPr id="7" name="圖片 6">
            <a:extLst>
              <a:ext uri="{FF2B5EF4-FFF2-40B4-BE49-F238E27FC236}">
                <a16:creationId xmlns:a16="http://schemas.microsoft.com/office/drawing/2014/main" id="{378C292C-9B3D-664F-8C39-7A9BF2B521DC}"/>
              </a:ext>
            </a:extLst>
          </p:cNvPr>
          <p:cNvPicPr/>
          <p:nvPr/>
        </p:nvPicPr>
        <p:blipFill>
          <a:blip r:embed="rId4"/>
          <a:stretch>
            <a:fillRect/>
          </a:stretch>
        </p:blipFill>
        <p:spPr>
          <a:xfrm>
            <a:off x="5704644" y="4015975"/>
            <a:ext cx="6144528" cy="2268474"/>
          </a:xfrm>
          <a:prstGeom prst="rect">
            <a:avLst/>
          </a:prstGeom>
        </p:spPr>
      </p:pic>
    </p:spTree>
    <p:extLst>
      <p:ext uri="{BB962C8B-B14F-4D97-AF65-F5344CB8AC3E}">
        <p14:creationId xmlns:p14="http://schemas.microsoft.com/office/powerpoint/2010/main" val="9162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Proposed Method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17</a:t>
            </a:fld>
            <a:endParaRPr lang="zh-TW" altLang="en-US"/>
          </a:p>
        </p:txBody>
      </p:sp>
    </p:spTree>
    <p:extLst>
      <p:ext uri="{BB962C8B-B14F-4D97-AF65-F5344CB8AC3E}">
        <p14:creationId xmlns:p14="http://schemas.microsoft.com/office/powerpoint/2010/main" val="1726377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Objectives</a:t>
            </a:r>
            <a:endParaRPr lang="zh-TW" altLang="en-US"/>
          </a:p>
        </p:txBody>
      </p:sp>
      <p:sp>
        <p:nvSpPr>
          <p:cNvPr id="6" name="內容版面配置區 5"/>
          <p:cNvSpPr>
            <a:spLocks noGrp="1"/>
          </p:cNvSpPr>
          <p:nvPr>
            <p:ph idx="1"/>
          </p:nvPr>
        </p:nvSpPr>
        <p:spPr>
          <a:xfrm>
            <a:off x="504120" y="1600200"/>
            <a:ext cx="10972800" cy="4800041"/>
          </a:xfrm>
        </p:spPr>
        <p:txBody>
          <a:bodyPr/>
          <a:lstStyle/>
          <a:p>
            <a:r>
              <a:rPr lang="en-US" altLang="zh-TW" sz="2800"/>
              <a:t>Using machine learning models to achieve highly accurate Wi-Fi positioning.</a:t>
            </a:r>
          </a:p>
          <a:p>
            <a:endParaRPr lang="en-US" altLang="zh-TW"/>
          </a:p>
          <a:p>
            <a:r>
              <a:rPr lang="en-US" altLang="zh-TW" sz="2800"/>
              <a:t>Propose an alternative approach for human feet position with </a:t>
            </a:r>
            <a:r>
              <a:rPr lang="en" altLang="zh-TW" sz="2800"/>
              <a:t>surveillance </a:t>
            </a:r>
            <a:r>
              <a:rPr lang="en-US" altLang="zh-TW" sz="2800"/>
              <a:t>image</a:t>
            </a:r>
          </a:p>
          <a:p>
            <a:pPr lvl="1"/>
            <a:r>
              <a:rPr lang="en-US" altLang="zh-TW" sz="2400"/>
              <a:t>Enhance performance by a lightweight model</a:t>
            </a:r>
          </a:p>
          <a:p>
            <a:pPr lvl="1"/>
            <a:endParaRPr lang="en-US" altLang="zh-TW"/>
          </a:p>
          <a:p>
            <a:r>
              <a:rPr lang="en-US" altLang="zh-TW" sz="2800"/>
              <a:t>Two-phase many-to-one matchment between Image-based positioning and Wi-Fi positioning.</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18</a:t>
            </a:fld>
            <a:endParaRPr lang="zh-TW" altLang="en-US" dirty="0"/>
          </a:p>
        </p:txBody>
      </p:sp>
    </p:spTree>
    <p:extLst>
      <p:ext uri="{BB962C8B-B14F-4D97-AF65-F5344CB8AC3E}">
        <p14:creationId xmlns:p14="http://schemas.microsoft.com/office/powerpoint/2010/main" val="141420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95246" y="394345"/>
            <a:ext cx="10972800" cy="990600"/>
          </a:xfrm>
        </p:spPr>
        <p:txBody>
          <a:bodyPr/>
          <a:lstStyle/>
          <a:p>
            <a:r>
              <a:rPr lang="en-US" altLang="zh-TW"/>
              <a:t>Offline Flow </a:t>
            </a:r>
            <a:endParaRPr lang="zh-TW" altLang="en-US"/>
          </a:p>
        </p:txBody>
      </p:sp>
      <p:sp>
        <p:nvSpPr>
          <p:cNvPr id="4" name="投影片編號版面配置區 3"/>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19</a:t>
            </a:fld>
            <a:endParaRPr lang="zh-TW" altLang="en-US" dirty="0"/>
          </a:p>
        </p:txBody>
      </p:sp>
      <p:grpSp>
        <p:nvGrpSpPr>
          <p:cNvPr id="15" name="群組 14">
            <a:extLst>
              <a:ext uri="{FF2B5EF4-FFF2-40B4-BE49-F238E27FC236}">
                <a16:creationId xmlns:a16="http://schemas.microsoft.com/office/drawing/2014/main" id="{87D53F7E-406C-9E4D-AF4D-EAEFD07A97CB}"/>
              </a:ext>
            </a:extLst>
          </p:cNvPr>
          <p:cNvGrpSpPr/>
          <p:nvPr/>
        </p:nvGrpSpPr>
        <p:grpSpPr>
          <a:xfrm>
            <a:off x="563570" y="2594638"/>
            <a:ext cx="1656184" cy="1869368"/>
            <a:chOff x="1271464" y="3503848"/>
            <a:chExt cx="1656184" cy="1869368"/>
          </a:xfrm>
        </p:grpSpPr>
        <p:pic>
          <p:nvPicPr>
            <p:cNvPr id="12" name="圖片 11">
              <a:extLst>
                <a:ext uri="{FF2B5EF4-FFF2-40B4-BE49-F238E27FC236}">
                  <a16:creationId xmlns:a16="http://schemas.microsoft.com/office/drawing/2014/main" id="{E1173EF1-F1D7-C644-B937-C0F93C99C7CA}"/>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71464" y="3717032"/>
              <a:ext cx="1656184" cy="1656184"/>
            </a:xfrm>
            <a:prstGeom prst="rect">
              <a:avLst/>
            </a:prstGeom>
          </p:spPr>
        </p:pic>
        <p:pic>
          <p:nvPicPr>
            <p:cNvPr id="14" name="圖片 13">
              <a:extLst>
                <a:ext uri="{FF2B5EF4-FFF2-40B4-BE49-F238E27FC236}">
                  <a16:creationId xmlns:a16="http://schemas.microsoft.com/office/drawing/2014/main" id="{0083DFCC-BED7-B542-88D9-403C3DB099A0}"/>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79576" y="3503848"/>
              <a:ext cx="426368" cy="426368"/>
            </a:xfrm>
            <a:prstGeom prst="rect">
              <a:avLst/>
            </a:prstGeom>
          </p:spPr>
        </p:pic>
      </p:grpSp>
      <p:cxnSp>
        <p:nvCxnSpPr>
          <p:cNvPr id="17" name="直線箭頭接點 16">
            <a:extLst>
              <a:ext uri="{FF2B5EF4-FFF2-40B4-BE49-F238E27FC236}">
                <a16:creationId xmlns:a16="http://schemas.microsoft.com/office/drawing/2014/main" id="{B65ECCE4-5768-DF4B-A831-0B07A12B0C59}"/>
              </a:ext>
            </a:extLst>
          </p:cNvPr>
          <p:cNvCxnSpPr>
            <a:cxnSpLocks/>
          </p:cNvCxnSpPr>
          <p:nvPr/>
        </p:nvCxnSpPr>
        <p:spPr>
          <a:xfrm flipV="1">
            <a:off x="1998050" y="2060848"/>
            <a:ext cx="1361646" cy="1368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92C52232-1DCD-6146-8D21-4003ED669719}"/>
              </a:ext>
            </a:extLst>
          </p:cNvPr>
          <p:cNvSpPr txBox="1"/>
          <p:nvPr/>
        </p:nvSpPr>
        <p:spPr>
          <a:xfrm>
            <a:off x="2271780" y="2793129"/>
            <a:ext cx="2016224"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HTTP Request</a:t>
            </a:r>
          </a:p>
        </p:txBody>
      </p:sp>
      <p:sp>
        <p:nvSpPr>
          <p:cNvPr id="20" name="橢圓 19">
            <a:extLst>
              <a:ext uri="{FF2B5EF4-FFF2-40B4-BE49-F238E27FC236}">
                <a16:creationId xmlns:a16="http://schemas.microsoft.com/office/drawing/2014/main" id="{754C14B0-3764-F946-B738-1D5F7FD5F58B}"/>
              </a:ext>
            </a:extLst>
          </p:cNvPr>
          <p:cNvSpPr/>
          <p:nvPr/>
        </p:nvSpPr>
        <p:spPr>
          <a:xfrm>
            <a:off x="3219332" y="964347"/>
            <a:ext cx="1251003" cy="12510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api }</a:t>
            </a:r>
            <a:endParaRPr kumimoji="1" lang="zh-TW" altLang="en-US"/>
          </a:p>
        </p:txBody>
      </p:sp>
      <p:sp>
        <p:nvSpPr>
          <p:cNvPr id="21" name="文字方塊 20">
            <a:extLst>
              <a:ext uri="{FF2B5EF4-FFF2-40B4-BE49-F238E27FC236}">
                <a16:creationId xmlns:a16="http://schemas.microsoft.com/office/drawing/2014/main" id="{1AD93F7D-7430-B84F-82A2-672A9BF05B8B}"/>
              </a:ext>
            </a:extLst>
          </p:cNvPr>
          <p:cNvSpPr txBox="1"/>
          <p:nvPr/>
        </p:nvSpPr>
        <p:spPr>
          <a:xfrm>
            <a:off x="98771" y="1986837"/>
            <a:ext cx="2585782" cy="584775"/>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Receive </a:t>
            </a:r>
            <a:r>
              <a:rPr kumimoji="1" lang="en-US" altLang="zh-TW" sz="1600" dirty="0" err="1">
                <a:latin typeface="Times" pitchFamily="2" charset="0"/>
                <a:ea typeface="DFKai-SB" panose="03000509000000000000" pitchFamily="49" charset="-120"/>
                <a:cs typeface="DFKai-SB" panose="03000509000000000000" pitchFamily="49" charset="-120"/>
              </a:rPr>
              <a:t>Wi-Fi</a:t>
            </a:r>
            <a:r>
              <a:rPr kumimoji="1" lang="en-US" altLang="zh-TW" sz="1600" dirty="0">
                <a:latin typeface="Times" pitchFamily="2" charset="0"/>
                <a:ea typeface="DFKai-SB" panose="03000509000000000000" pitchFamily="49" charset="-120"/>
                <a:cs typeface="DFKai-SB" panose="03000509000000000000" pitchFamily="49" charset="-120"/>
              </a:rPr>
              <a:t> RSSI </a:t>
            </a:r>
          </a:p>
          <a:p>
            <a:pPr algn="ctr"/>
            <a:r>
              <a:rPr kumimoji="1" lang="en-US" altLang="zh-TW" sz="1600" dirty="0">
                <a:latin typeface="Times" pitchFamily="2" charset="0"/>
                <a:ea typeface="DFKai-SB" panose="03000509000000000000" pitchFamily="49" charset="-120"/>
                <a:cs typeface="DFKai-SB" panose="03000509000000000000" pitchFamily="49" charset="-120"/>
              </a:rPr>
              <a:t>for 1 minute </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27" name="直線箭頭接點 26">
            <a:extLst>
              <a:ext uri="{FF2B5EF4-FFF2-40B4-BE49-F238E27FC236}">
                <a16:creationId xmlns:a16="http://schemas.microsoft.com/office/drawing/2014/main" id="{6E5EFE72-3A56-C44B-84AF-6B98E1962675}"/>
              </a:ext>
            </a:extLst>
          </p:cNvPr>
          <p:cNvCxnSpPr>
            <a:cxnSpLocks/>
            <a:endCxn id="30" idx="1"/>
          </p:cNvCxnSpPr>
          <p:nvPr/>
        </p:nvCxnSpPr>
        <p:spPr>
          <a:xfrm>
            <a:off x="3950146" y="2215350"/>
            <a:ext cx="915508" cy="13791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0" name="圖片 29">
            <a:extLst>
              <a:ext uri="{FF2B5EF4-FFF2-40B4-BE49-F238E27FC236}">
                <a16:creationId xmlns:a16="http://schemas.microsoft.com/office/drawing/2014/main" id="{D53570FE-5BE9-B944-922B-539DA3650D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65654" y="3100806"/>
            <a:ext cx="1755252" cy="987329"/>
          </a:xfrm>
          <a:prstGeom prst="rect">
            <a:avLst/>
          </a:prstGeom>
        </p:spPr>
      </p:pic>
      <p:sp>
        <p:nvSpPr>
          <p:cNvPr id="31" name="文字方塊 30">
            <a:extLst>
              <a:ext uri="{FF2B5EF4-FFF2-40B4-BE49-F238E27FC236}">
                <a16:creationId xmlns:a16="http://schemas.microsoft.com/office/drawing/2014/main" id="{C5DDF595-9159-D34A-ADF7-CAE3330D0C86}"/>
              </a:ext>
            </a:extLst>
          </p:cNvPr>
          <p:cNvSpPr txBox="1"/>
          <p:nvPr/>
        </p:nvSpPr>
        <p:spPr>
          <a:xfrm>
            <a:off x="4519007" y="2740345"/>
            <a:ext cx="2585782"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Capture Image</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35" name="直線箭頭接點 34">
            <a:extLst>
              <a:ext uri="{FF2B5EF4-FFF2-40B4-BE49-F238E27FC236}">
                <a16:creationId xmlns:a16="http://schemas.microsoft.com/office/drawing/2014/main" id="{44F1D653-BE8D-4745-A008-2BFC195BFCE7}"/>
              </a:ext>
            </a:extLst>
          </p:cNvPr>
          <p:cNvCxnSpPr>
            <a:cxnSpLocks/>
          </p:cNvCxnSpPr>
          <p:nvPr/>
        </p:nvCxnSpPr>
        <p:spPr>
          <a:xfrm>
            <a:off x="5662931" y="4096411"/>
            <a:ext cx="0" cy="7200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6" name="磁片 45">
            <a:extLst>
              <a:ext uri="{FF2B5EF4-FFF2-40B4-BE49-F238E27FC236}">
                <a16:creationId xmlns:a16="http://schemas.microsoft.com/office/drawing/2014/main" id="{CF6664C8-CE08-9C4B-80BA-72C4BAC34BAD}"/>
              </a:ext>
            </a:extLst>
          </p:cNvPr>
          <p:cNvSpPr/>
          <p:nvPr/>
        </p:nvSpPr>
        <p:spPr>
          <a:xfrm>
            <a:off x="4939655" y="4839176"/>
            <a:ext cx="1446552" cy="1003883"/>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a:t>OpenPose Model</a:t>
            </a:r>
            <a:endParaRPr kumimoji="1" lang="zh-TW" altLang="en-US" sz="1600"/>
          </a:p>
        </p:txBody>
      </p:sp>
      <p:sp>
        <p:nvSpPr>
          <p:cNvPr id="51" name="文字方塊 50">
            <a:extLst>
              <a:ext uri="{FF2B5EF4-FFF2-40B4-BE49-F238E27FC236}">
                <a16:creationId xmlns:a16="http://schemas.microsoft.com/office/drawing/2014/main" id="{E86FDED3-E2FA-7248-9424-B415E533EB21}"/>
              </a:ext>
            </a:extLst>
          </p:cNvPr>
          <p:cNvSpPr txBox="1"/>
          <p:nvPr/>
        </p:nvSpPr>
        <p:spPr>
          <a:xfrm>
            <a:off x="7140392" y="4485408"/>
            <a:ext cx="2577020"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Save Human </a:t>
            </a:r>
            <a:r>
              <a:rPr kumimoji="1" lang="en-US" altLang="zh-TW" sz="1400" dirty="0">
                <a:latin typeface="Times" pitchFamily="2" charset="0"/>
                <a:ea typeface="DFKai-SB" panose="03000509000000000000" pitchFamily="49" charset="-120"/>
                <a:cs typeface="DFKai-SB" panose="03000509000000000000" pitchFamily="49" charset="-120"/>
              </a:rPr>
              <a:t>Features</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56" name="直線箭頭接點 55">
            <a:extLst>
              <a:ext uri="{FF2B5EF4-FFF2-40B4-BE49-F238E27FC236}">
                <a16:creationId xmlns:a16="http://schemas.microsoft.com/office/drawing/2014/main" id="{B6B92F11-F65E-A247-A1A5-5ACEF3034062}"/>
              </a:ext>
            </a:extLst>
          </p:cNvPr>
          <p:cNvCxnSpPr>
            <a:cxnSpLocks/>
            <a:stCxn id="46" idx="4"/>
            <a:endCxn id="37" idx="2"/>
          </p:cNvCxnSpPr>
          <p:nvPr/>
        </p:nvCxnSpPr>
        <p:spPr>
          <a:xfrm flipV="1">
            <a:off x="6386207" y="3281272"/>
            <a:ext cx="3082630" cy="20598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0" name="文字方塊 59">
            <a:extLst>
              <a:ext uri="{FF2B5EF4-FFF2-40B4-BE49-F238E27FC236}">
                <a16:creationId xmlns:a16="http://schemas.microsoft.com/office/drawing/2014/main" id="{75DC2210-0CB3-3543-8132-AAF7BBAA7B6B}"/>
              </a:ext>
            </a:extLst>
          </p:cNvPr>
          <p:cNvSpPr txBox="1"/>
          <p:nvPr/>
        </p:nvSpPr>
        <p:spPr>
          <a:xfrm>
            <a:off x="4374421" y="5888922"/>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Extract Human Posture</a:t>
            </a:r>
            <a:endParaRPr kumimoji="1" lang="zh-TW" altLang="en-US" sz="1600">
              <a:latin typeface="Times" pitchFamily="2" charset="0"/>
              <a:ea typeface="DFKai-SB" panose="03000509000000000000" pitchFamily="49" charset="-120"/>
              <a:cs typeface="DFKai-SB" panose="03000509000000000000" pitchFamily="49" charset="-120"/>
            </a:endParaRPr>
          </a:p>
        </p:txBody>
      </p:sp>
      <p:pic>
        <p:nvPicPr>
          <p:cNvPr id="3" name="圖片 2">
            <a:extLst>
              <a:ext uri="{FF2B5EF4-FFF2-40B4-BE49-F238E27FC236}">
                <a16:creationId xmlns:a16="http://schemas.microsoft.com/office/drawing/2014/main" id="{B36BDEFC-A9CB-4807-90BC-3C2288B07DE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06096" y="3019750"/>
            <a:ext cx="758131" cy="1124066"/>
          </a:xfrm>
          <a:prstGeom prst="rect">
            <a:avLst/>
          </a:prstGeom>
        </p:spPr>
      </p:pic>
      <p:pic>
        <p:nvPicPr>
          <p:cNvPr id="7" name="圖片 6">
            <a:extLst>
              <a:ext uri="{FF2B5EF4-FFF2-40B4-BE49-F238E27FC236}">
                <a16:creationId xmlns:a16="http://schemas.microsoft.com/office/drawing/2014/main" id="{1A1A41C4-2041-407A-B499-B2E651C9013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774154" y="72355"/>
            <a:ext cx="3429000" cy="6858000"/>
          </a:xfrm>
          <a:prstGeom prst="rect">
            <a:avLst/>
          </a:prstGeom>
        </p:spPr>
      </p:pic>
      <p:sp>
        <p:nvSpPr>
          <p:cNvPr id="37" name="磁片 25">
            <a:extLst>
              <a:ext uri="{FF2B5EF4-FFF2-40B4-BE49-F238E27FC236}">
                <a16:creationId xmlns:a16="http://schemas.microsoft.com/office/drawing/2014/main" id="{F7048904-9E85-4F93-97FC-5579A69B8B2A}"/>
              </a:ext>
            </a:extLst>
          </p:cNvPr>
          <p:cNvSpPr/>
          <p:nvPr/>
        </p:nvSpPr>
        <p:spPr>
          <a:xfrm>
            <a:off x="9468837" y="2704874"/>
            <a:ext cx="1599209" cy="1152795"/>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t>DataBase</a:t>
            </a:r>
            <a:endParaRPr kumimoji="1" lang="zh-TW" altLang="en-US" dirty="0"/>
          </a:p>
        </p:txBody>
      </p:sp>
      <p:cxnSp>
        <p:nvCxnSpPr>
          <p:cNvPr id="39" name="直線箭頭接點 21">
            <a:extLst>
              <a:ext uri="{FF2B5EF4-FFF2-40B4-BE49-F238E27FC236}">
                <a16:creationId xmlns:a16="http://schemas.microsoft.com/office/drawing/2014/main" id="{C446EE7E-023D-4DA3-8B95-7F8A518F09FD}"/>
              </a:ext>
            </a:extLst>
          </p:cNvPr>
          <p:cNvCxnSpPr>
            <a:cxnSpLocks/>
            <a:endCxn id="37" idx="2"/>
          </p:cNvCxnSpPr>
          <p:nvPr/>
        </p:nvCxnSpPr>
        <p:spPr>
          <a:xfrm>
            <a:off x="4629385" y="1862499"/>
            <a:ext cx="4839452" cy="14187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文字方塊 41">
            <a:extLst>
              <a:ext uri="{FF2B5EF4-FFF2-40B4-BE49-F238E27FC236}">
                <a16:creationId xmlns:a16="http://schemas.microsoft.com/office/drawing/2014/main" id="{E9A4426C-D1B7-4064-BF99-8CD0D90BCCCB}"/>
              </a:ext>
            </a:extLst>
          </p:cNvPr>
          <p:cNvSpPr txBox="1"/>
          <p:nvPr/>
        </p:nvSpPr>
        <p:spPr>
          <a:xfrm>
            <a:off x="6467970" y="2069483"/>
            <a:ext cx="2577020" cy="584775"/>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Save Wi-Fi RSSI, Real Position</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43" name="直線箭頭接點 34">
            <a:extLst>
              <a:ext uri="{FF2B5EF4-FFF2-40B4-BE49-F238E27FC236}">
                <a16:creationId xmlns:a16="http://schemas.microsoft.com/office/drawing/2014/main" id="{21F089AF-BAD2-490A-8B1F-1847AE304290}"/>
              </a:ext>
            </a:extLst>
          </p:cNvPr>
          <p:cNvCxnSpPr>
            <a:cxnSpLocks/>
            <a:stCxn id="30" idx="3"/>
            <a:endCxn id="37" idx="2"/>
          </p:cNvCxnSpPr>
          <p:nvPr/>
        </p:nvCxnSpPr>
        <p:spPr>
          <a:xfrm flipV="1">
            <a:off x="6620906" y="3281272"/>
            <a:ext cx="2847931" cy="3131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文字方塊 46">
            <a:extLst>
              <a:ext uri="{FF2B5EF4-FFF2-40B4-BE49-F238E27FC236}">
                <a16:creationId xmlns:a16="http://schemas.microsoft.com/office/drawing/2014/main" id="{382ECBE5-E24D-4CAA-B9B5-A9F14E0C7508}"/>
              </a:ext>
            </a:extLst>
          </p:cNvPr>
          <p:cNvSpPr txBox="1"/>
          <p:nvPr/>
        </p:nvSpPr>
        <p:spPr>
          <a:xfrm>
            <a:off x="6132001" y="3078719"/>
            <a:ext cx="2577020"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Save Image</a:t>
            </a:r>
            <a:endParaRPr kumimoji="1" lang="zh-TW" altLang="en-US" sz="1600" dirty="0">
              <a:latin typeface="Times" pitchFamily="2" charset="0"/>
              <a:ea typeface="DFKai-SB" panose="03000509000000000000" pitchFamily="49" charset="-120"/>
              <a:cs typeface="DFKai-SB" panose="03000509000000000000" pitchFamily="49" charset="-120"/>
            </a:endParaRPr>
          </a:p>
        </p:txBody>
      </p:sp>
    </p:spTree>
    <p:extLst>
      <p:ext uri="{BB962C8B-B14F-4D97-AF65-F5344CB8AC3E}">
        <p14:creationId xmlns:p14="http://schemas.microsoft.com/office/powerpoint/2010/main" val="409695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95037-9E34-2144-9AFF-1F7B203353E1}"/>
              </a:ext>
            </a:extLst>
          </p:cNvPr>
          <p:cNvSpPr>
            <a:spLocks noGrp="1"/>
          </p:cNvSpPr>
          <p:nvPr>
            <p:ph type="title"/>
          </p:nvPr>
        </p:nvSpPr>
        <p:spPr/>
        <p:txBody>
          <a:bodyPr/>
          <a:lstStyle/>
          <a:p>
            <a:r>
              <a:rPr kumimoji="1" lang="en-US" altLang="zh-TW"/>
              <a:t>Outline</a:t>
            </a:r>
            <a:endParaRPr kumimoji="1" lang="zh-TW" altLang="en-US"/>
          </a:p>
        </p:txBody>
      </p:sp>
      <p:sp>
        <p:nvSpPr>
          <p:cNvPr id="3" name="內容版面配置區 2">
            <a:extLst>
              <a:ext uri="{FF2B5EF4-FFF2-40B4-BE49-F238E27FC236}">
                <a16:creationId xmlns:a16="http://schemas.microsoft.com/office/drawing/2014/main" id="{BD0E6CF2-5FE6-7347-AC8B-F069113BC120}"/>
              </a:ext>
            </a:extLst>
          </p:cNvPr>
          <p:cNvSpPr>
            <a:spLocks noGrp="1"/>
          </p:cNvSpPr>
          <p:nvPr>
            <p:ph idx="1"/>
          </p:nvPr>
        </p:nvSpPr>
        <p:spPr/>
        <p:txBody>
          <a:bodyPr>
            <a:normAutofit/>
          </a:bodyPr>
          <a:lstStyle/>
          <a:p>
            <a:r>
              <a:rPr kumimoji="1" lang="en-US" altLang="zh-TW" dirty="0"/>
              <a:t>Introduction</a:t>
            </a:r>
          </a:p>
          <a:p>
            <a:r>
              <a:rPr kumimoji="1" lang="en-US" altLang="zh-TW" dirty="0"/>
              <a:t>Related Work</a:t>
            </a:r>
          </a:p>
          <a:p>
            <a:r>
              <a:rPr kumimoji="1" lang="en-US" altLang="zh-TW" dirty="0"/>
              <a:t>Proposed Method</a:t>
            </a:r>
          </a:p>
          <a:p>
            <a:r>
              <a:rPr kumimoji="1" lang="en-US" altLang="zh-TW" dirty="0"/>
              <a:t>Experiment Results</a:t>
            </a:r>
          </a:p>
          <a:p>
            <a:r>
              <a:rPr kumimoji="1" lang="en-US" altLang="zh-TW" dirty="0"/>
              <a:t>Demo</a:t>
            </a:r>
          </a:p>
          <a:p>
            <a:r>
              <a:rPr kumimoji="1" lang="en-US" altLang="zh-TW" dirty="0"/>
              <a:t>Conclusions</a:t>
            </a:r>
          </a:p>
          <a:p>
            <a:r>
              <a:rPr kumimoji="1" lang="en-US" altLang="zh-TW" dirty="0"/>
              <a:t>Achievement</a:t>
            </a:r>
          </a:p>
          <a:p>
            <a:r>
              <a:rPr kumimoji="1" lang="en-US" altLang="zh-TW" dirty="0"/>
              <a:t>Reference</a:t>
            </a:r>
          </a:p>
          <a:p>
            <a:r>
              <a:rPr kumimoji="1" lang="en-US" altLang="zh-TW" dirty="0"/>
              <a:t>Q &amp; A</a:t>
            </a:r>
            <a:endParaRPr kumimoji="1" lang="zh-TW" altLang="en-US" dirty="0"/>
          </a:p>
        </p:txBody>
      </p:sp>
      <p:sp>
        <p:nvSpPr>
          <p:cNvPr id="4" name="投影片編號版面配置區 3">
            <a:extLst>
              <a:ext uri="{FF2B5EF4-FFF2-40B4-BE49-F238E27FC236}">
                <a16:creationId xmlns:a16="http://schemas.microsoft.com/office/drawing/2014/main" id="{C91BE279-25C3-C744-B143-074E0FE88E5B}"/>
              </a:ext>
            </a:extLst>
          </p:cNvPr>
          <p:cNvSpPr>
            <a:spLocks noGrp="1"/>
          </p:cNvSpPr>
          <p:nvPr>
            <p:ph type="sldNum" sz="quarter" idx="12"/>
          </p:nvPr>
        </p:nvSpPr>
        <p:spPr/>
        <p:txBody>
          <a:bodyPr/>
          <a:lstStyle/>
          <a:p>
            <a:fld id="{73DA0BB7-265A-403C-9275-D587AB510EDC}" type="slidenum">
              <a:rPr lang="zh-TW" altLang="en-US" smtClean="0"/>
              <a:pPr/>
              <a:t>2</a:t>
            </a:fld>
            <a:endParaRPr lang="zh-TW" altLang="en-US" dirty="0"/>
          </a:p>
        </p:txBody>
      </p:sp>
    </p:spTree>
    <p:extLst>
      <p:ext uri="{BB962C8B-B14F-4D97-AF65-F5344CB8AC3E}">
        <p14:creationId xmlns:p14="http://schemas.microsoft.com/office/powerpoint/2010/main" val="3970011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標題 4"/>
          <p:cNvSpPr>
            <a:spLocks noGrp="1"/>
          </p:cNvSpPr>
          <p:nvPr>
            <p:ph type="title"/>
          </p:nvPr>
        </p:nvSpPr>
        <p:spPr>
          <a:xfrm>
            <a:off x="209970" y="319689"/>
            <a:ext cx="10972800" cy="990600"/>
          </a:xfrm>
        </p:spPr>
        <p:txBody>
          <a:bodyPr/>
          <a:lstStyle/>
          <a:p>
            <a:r>
              <a:rPr lang="en-US" altLang="zh-TW"/>
              <a:t>Online Flow </a:t>
            </a:r>
            <a:endParaRPr lang="zh-TW" altLang="en-US"/>
          </a:p>
        </p:txBody>
      </p:sp>
      <p:sp>
        <p:nvSpPr>
          <p:cNvPr id="4" name="投影片編號版面配置區 3"/>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20</a:t>
            </a:fld>
            <a:endParaRPr lang="zh-TW" altLang="en-US" dirty="0"/>
          </a:p>
        </p:txBody>
      </p:sp>
      <p:grpSp>
        <p:nvGrpSpPr>
          <p:cNvPr id="15" name="群組 14">
            <a:extLst>
              <a:ext uri="{FF2B5EF4-FFF2-40B4-BE49-F238E27FC236}">
                <a16:creationId xmlns:a16="http://schemas.microsoft.com/office/drawing/2014/main" id="{87D53F7E-406C-9E4D-AF4D-EAEFD07A97CB}"/>
              </a:ext>
            </a:extLst>
          </p:cNvPr>
          <p:cNvGrpSpPr/>
          <p:nvPr/>
        </p:nvGrpSpPr>
        <p:grpSpPr>
          <a:xfrm>
            <a:off x="563570" y="2594638"/>
            <a:ext cx="1656184" cy="1869368"/>
            <a:chOff x="1271464" y="3503848"/>
            <a:chExt cx="1656184" cy="1869368"/>
          </a:xfrm>
        </p:grpSpPr>
        <p:pic>
          <p:nvPicPr>
            <p:cNvPr id="12" name="圖片 11">
              <a:extLst>
                <a:ext uri="{FF2B5EF4-FFF2-40B4-BE49-F238E27FC236}">
                  <a16:creationId xmlns:a16="http://schemas.microsoft.com/office/drawing/2014/main" id="{E1173EF1-F1D7-C644-B937-C0F93C99C7CA}"/>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71464" y="3717032"/>
              <a:ext cx="1656184" cy="1656184"/>
            </a:xfrm>
            <a:prstGeom prst="rect">
              <a:avLst/>
            </a:prstGeom>
          </p:spPr>
        </p:pic>
        <p:pic>
          <p:nvPicPr>
            <p:cNvPr id="14" name="圖片 13">
              <a:extLst>
                <a:ext uri="{FF2B5EF4-FFF2-40B4-BE49-F238E27FC236}">
                  <a16:creationId xmlns:a16="http://schemas.microsoft.com/office/drawing/2014/main" id="{0083DFCC-BED7-B542-88D9-403C3DB099A0}"/>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79576" y="3503848"/>
              <a:ext cx="426368" cy="426368"/>
            </a:xfrm>
            <a:prstGeom prst="rect">
              <a:avLst/>
            </a:prstGeom>
          </p:spPr>
        </p:pic>
      </p:grpSp>
      <p:cxnSp>
        <p:nvCxnSpPr>
          <p:cNvPr id="17" name="直線箭頭接點 16">
            <a:extLst>
              <a:ext uri="{FF2B5EF4-FFF2-40B4-BE49-F238E27FC236}">
                <a16:creationId xmlns:a16="http://schemas.microsoft.com/office/drawing/2014/main" id="{B65ECCE4-5768-DF4B-A831-0B07A12B0C59}"/>
              </a:ext>
            </a:extLst>
          </p:cNvPr>
          <p:cNvCxnSpPr>
            <a:cxnSpLocks/>
          </p:cNvCxnSpPr>
          <p:nvPr/>
        </p:nvCxnSpPr>
        <p:spPr>
          <a:xfrm flipV="1">
            <a:off x="1998050" y="2060848"/>
            <a:ext cx="1361646" cy="1368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92C52232-1DCD-6146-8D21-4003ED669719}"/>
              </a:ext>
            </a:extLst>
          </p:cNvPr>
          <p:cNvSpPr txBox="1"/>
          <p:nvPr/>
        </p:nvSpPr>
        <p:spPr>
          <a:xfrm>
            <a:off x="2445073" y="2828982"/>
            <a:ext cx="2016224"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Post HTTP Request</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20" name="橢圓 19">
            <a:extLst>
              <a:ext uri="{FF2B5EF4-FFF2-40B4-BE49-F238E27FC236}">
                <a16:creationId xmlns:a16="http://schemas.microsoft.com/office/drawing/2014/main" id="{754C14B0-3764-F946-B738-1D5F7FD5F58B}"/>
              </a:ext>
            </a:extLst>
          </p:cNvPr>
          <p:cNvSpPr/>
          <p:nvPr/>
        </p:nvSpPr>
        <p:spPr>
          <a:xfrm>
            <a:off x="3219332" y="964347"/>
            <a:ext cx="1251003" cy="12510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api }</a:t>
            </a:r>
            <a:endParaRPr kumimoji="1" lang="zh-TW" altLang="en-US"/>
          </a:p>
        </p:txBody>
      </p:sp>
      <p:sp>
        <p:nvSpPr>
          <p:cNvPr id="21" name="文字方塊 20">
            <a:extLst>
              <a:ext uri="{FF2B5EF4-FFF2-40B4-BE49-F238E27FC236}">
                <a16:creationId xmlns:a16="http://schemas.microsoft.com/office/drawing/2014/main" id="{1AD93F7D-7430-B84F-82A2-672A9BF05B8B}"/>
              </a:ext>
            </a:extLst>
          </p:cNvPr>
          <p:cNvSpPr txBox="1"/>
          <p:nvPr/>
        </p:nvSpPr>
        <p:spPr>
          <a:xfrm>
            <a:off x="98771" y="2215350"/>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Receive Wi-Fi RSSI </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22" name="直線箭頭接點 21">
            <a:extLst>
              <a:ext uri="{FF2B5EF4-FFF2-40B4-BE49-F238E27FC236}">
                <a16:creationId xmlns:a16="http://schemas.microsoft.com/office/drawing/2014/main" id="{7A313889-9DD7-7B44-A150-424A18C55CB0}"/>
              </a:ext>
            </a:extLst>
          </p:cNvPr>
          <p:cNvCxnSpPr>
            <a:cxnSpLocks/>
          </p:cNvCxnSpPr>
          <p:nvPr/>
        </p:nvCxnSpPr>
        <p:spPr>
          <a:xfrm flipV="1">
            <a:off x="4491694" y="1626618"/>
            <a:ext cx="169330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磁片 25">
            <a:extLst>
              <a:ext uri="{FF2B5EF4-FFF2-40B4-BE49-F238E27FC236}">
                <a16:creationId xmlns:a16="http://schemas.microsoft.com/office/drawing/2014/main" id="{A0715752-9927-5B4B-94F8-98D965B09ED8}"/>
              </a:ext>
            </a:extLst>
          </p:cNvPr>
          <p:cNvSpPr/>
          <p:nvPr/>
        </p:nvSpPr>
        <p:spPr>
          <a:xfrm>
            <a:off x="6357396" y="1106023"/>
            <a:ext cx="1440160" cy="853096"/>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WIFI Model</a:t>
            </a:r>
            <a:endParaRPr kumimoji="1" lang="zh-TW" altLang="en-US"/>
          </a:p>
        </p:txBody>
      </p:sp>
      <p:cxnSp>
        <p:nvCxnSpPr>
          <p:cNvPr id="27" name="直線箭頭接點 26">
            <a:extLst>
              <a:ext uri="{FF2B5EF4-FFF2-40B4-BE49-F238E27FC236}">
                <a16:creationId xmlns:a16="http://schemas.microsoft.com/office/drawing/2014/main" id="{6E5EFE72-3A56-C44B-84AF-6B98E1962675}"/>
              </a:ext>
            </a:extLst>
          </p:cNvPr>
          <p:cNvCxnSpPr>
            <a:cxnSpLocks/>
          </p:cNvCxnSpPr>
          <p:nvPr/>
        </p:nvCxnSpPr>
        <p:spPr>
          <a:xfrm>
            <a:off x="3950146" y="2215350"/>
            <a:ext cx="810120" cy="46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0" name="圖片 29">
            <a:extLst>
              <a:ext uri="{FF2B5EF4-FFF2-40B4-BE49-F238E27FC236}">
                <a16:creationId xmlns:a16="http://schemas.microsoft.com/office/drawing/2014/main" id="{D53570FE-5BE9-B944-922B-539DA3650D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99093" y="2737078"/>
            <a:ext cx="1755252" cy="987329"/>
          </a:xfrm>
          <a:prstGeom prst="rect">
            <a:avLst/>
          </a:prstGeom>
        </p:spPr>
      </p:pic>
      <p:sp>
        <p:nvSpPr>
          <p:cNvPr id="31" name="文字方塊 30">
            <a:extLst>
              <a:ext uri="{FF2B5EF4-FFF2-40B4-BE49-F238E27FC236}">
                <a16:creationId xmlns:a16="http://schemas.microsoft.com/office/drawing/2014/main" id="{C5DDF595-9159-D34A-ADF7-CAE3330D0C86}"/>
              </a:ext>
            </a:extLst>
          </p:cNvPr>
          <p:cNvSpPr txBox="1"/>
          <p:nvPr/>
        </p:nvSpPr>
        <p:spPr>
          <a:xfrm>
            <a:off x="4485000" y="2286042"/>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Capture Image</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32" name="文字方塊 31">
            <a:extLst>
              <a:ext uri="{FF2B5EF4-FFF2-40B4-BE49-F238E27FC236}">
                <a16:creationId xmlns:a16="http://schemas.microsoft.com/office/drawing/2014/main" id="{6EAA961F-0461-F44A-A2A5-EEBACA4FE6A0}"/>
              </a:ext>
            </a:extLst>
          </p:cNvPr>
          <p:cNvSpPr txBox="1"/>
          <p:nvPr/>
        </p:nvSpPr>
        <p:spPr>
          <a:xfrm>
            <a:off x="5784585" y="675864"/>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Predict Wi-Fi Position</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33" name="直線箭頭接點 32">
            <a:extLst>
              <a:ext uri="{FF2B5EF4-FFF2-40B4-BE49-F238E27FC236}">
                <a16:creationId xmlns:a16="http://schemas.microsoft.com/office/drawing/2014/main" id="{5788F319-A365-4E47-8D46-0D6BCA23F82A}"/>
              </a:ext>
            </a:extLst>
          </p:cNvPr>
          <p:cNvCxnSpPr>
            <a:cxnSpLocks/>
            <a:stCxn id="26" idx="4"/>
          </p:cNvCxnSpPr>
          <p:nvPr/>
        </p:nvCxnSpPr>
        <p:spPr>
          <a:xfrm>
            <a:off x="7797556" y="1532571"/>
            <a:ext cx="9361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直線箭頭接點 34">
            <a:extLst>
              <a:ext uri="{FF2B5EF4-FFF2-40B4-BE49-F238E27FC236}">
                <a16:creationId xmlns:a16="http://schemas.microsoft.com/office/drawing/2014/main" id="{44F1D653-BE8D-4745-A008-2BFC195BFCE7}"/>
              </a:ext>
            </a:extLst>
          </p:cNvPr>
          <p:cNvCxnSpPr>
            <a:cxnSpLocks/>
          </p:cNvCxnSpPr>
          <p:nvPr/>
        </p:nvCxnSpPr>
        <p:spPr>
          <a:xfrm>
            <a:off x="5696370" y="3732683"/>
            <a:ext cx="0" cy="7200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字方塊 43">
            <a:extLst>
              <a:ext uri="{FF2B5EF4-FFF2-40B4-BE49-F238E27FC236}">
                <a16:creationId xmlns:a16="http://schemas.microsoft.com/office/drawing/2014/main" id="{D5813117-B398-1542-9460-81AF7B0CBEAC}"/>
              </a:ext>
            </a:extLst>
          </p:cNvPr>
          <p:cNvSpPr txBox="1"/>
          <p:nvPr/>
        </p:nvSpPr>
        <p:spPr>
          <a:xfrm>
            <a:off x="8426932" y="1366821"/>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Wi-Fi Position(X,Y)</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46" name="磁片 45">
            <a:extLst>
              <a:ext uri="{FF2B5EF4-FFF2-40B4-BE49-F238E27FC236}">
                <a16:creationId xmlns:a16="http://schemas.microsoft.com/office/drawing/2014/main" id="{CF6664C8-CE08-9C4B-80BA-72C4BAC34BAD}"/>
              </a:ext>
            </a:extLst>
          </p:cNvPr>
          <p:cNvSpPr/>
          <p:nvPr/>
        </p:nvSpPr>
        <p:spPr>
          <a:xfrm>
            <a:off x="4973094" y="4475448"/>
            <a:ext cx="1446552" cy="1003883"/>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a:t>OpenPose Model</a:t>
            </a:r>
            <a:endParaRPr kumimoji="1" lang="zh-TW" altLang="en-US" sz="1600"/>
          </a:p>
        </p:txBody>
      </p:sp>
      <p:sp>
        <p:nvSpPr>
          <p:cNvPr id="51" name="文字方塊 50">
            <a:extLst>
              <a:ext uri="{FF2B5EF4-FFF2-40B4-BE49-F238E27FC236}">
                <a16:creationId xmlns:a16="http://schemas.microsoft.com/office/drawing/2014/main" id="{E86FDED3-E2FA-7248-9424-B415E533EB21}"/>
              </a:ext>
            </a:extLst>
          </p:cNvPr>
          <p:cNvSpPr txBox="1"/>
          <p:nvPr/>
        </p:nvSpPr>
        <p:spPr>
          <a:xfrm>
            <a:off x="6016301" y="4630823"/>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Human </a:t>
            </a:r>
            <a:r>
              <a:rPr kumimoji="1" lang="en-US" altLang="zh-TW" sz="1400">
                <a:latin typeface="Times" pitchFamily="2" charset="0"/>
                <a:ea typeface="DFKai-SB" panose="03000509000000000000" pitchFamily="49" charset="-120"/>
                <a:cs typeface="DFKai-SB" panose="03000509000000000000" pitchFamily="49" charset="-120"/>
              </a:rPr>
              <a:t>Features</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56" name="直線箭頭接點 55">
            <a:extLst>
              <a:ext uri="{FF2B5EF4-FFF2-40B4-BE49-F238E27FC236}">
                <a16:creationId xmlns:a16="http://schemas.microsoft.com/office/drawing/2014/main" id="{B6B92F11-F65E-A247-A1A5-5ACEF3034062}"/>
              </a:ext>
            </a:extLst>
          </p:cNvPr>
          <p:cNvCxnSpPr>
            <a:cxnSpLocks/>
          </p:cNvCxnSpPr>
          <p:nvPr/>
        </p:nvCxnSpPr>
        <p:spPr>
          <a:xfrm flipV="1">
            <a:off x="6397170" y="4969377"/>
            <a:ext cx="2029762" cy="217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8" name="磁片 57">
            <a:extLst>
              <a:ext uri="{FF2B5EF4-FFF2-40B4-BE49-F238E27FC236}">
                <a16:creationId xmlns:a16="http://schemas.microsoft.com/office/drawing/2014/main" id="{EE0A4165-6C4B-0D4D-B1F9-F8EA64928906}"/>
              </a:ext>
            </a:extLst>
          </p:cNvPr>
          <p:cNvSpPr/>
          <p:nvPr/>
        </p:nvSpPr>
        <p:spPr>
          <a:xfrm>
            <a:off x="8487026" y="4517024"/>
            <a:ext cx="1446552" cy="1003883"/>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a:t>ML Model</a:t>
            </a:r>
            <a:endParaRPr kumimoji="1" lang="zh-TW" altLang="en-US" sz="1600"/>
          </a:p>
        </p:txBody>
      </p:sp>
      <p:sp>
        <p:nvSpPr>
          <p:cNvPr id="59" name="文字方塊 58">
            <a:extLst>
              <a:ext uri="{FF2B5EF4-FFF2-40B4-BE49-F238E27FC236}">
                <a16:creationId xmlns:a16="http://schemas.microsoft.com/office/drawing/2014/main" id="{5F99D4B9-7944-DE4B-95B9-375B95BB1997}"/>
              </a:ext>
            </a:extLst>
          </p:cNvPr>
          <p:cNvSpPr txBox="1"/>
          <p:nvPr/>
        </p:nvSpPr>
        <p:spPr>
          <a:xfrm>
            <a:off x="7646663" y="5520909"/>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Predict Real Position</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60" name="文字方塊 59">
            <a:extLst>
              <a:ext uri="{FF2B5EF4-FFF2-40B4-BE49-F238E27FC236}">
                <a16:creationId xmlns:a16="http://schemas.microsoft.com/office/drawing/2014/main" id="{75DC2210-0CB3-3543-8132-AAF7BBAA7B6B}"/>
              </a:ext>
            </a:extLst>
          </p:cNvPr>
          <p:cNvSpPr txBox="1"/>
          <p:nvPr/>
        </p:nvSpPr>
        <p:spPr>
          <a:xfrm>
            <a:off x="4407860" y="5525194"/>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Extract Human Posture</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61" name="直線箭頭接點 60">
            <a:extLst>
              <a:ext uri="{FF2B5EF4-FFF2-40B4-BE49-F238E27FC236}">
                <a16:creationId xmlns:a16="http://schemas.microsoft.com/office/drawing/2014/main" id="{C9E553B4-95C4-5B49-A1B9-5F379E82B935}"/>
              </a:ext>
            </a:extLst>
          </p:cNvPr>
          <p:cNvCxnSpPr>
            <a:cxnSpLocks/>
          </p:cNvCxnSpPr>
          <p:nvPr/>
        </p:nvCxnSpPr>
        <p:spPr>
          <a:xfrm flipV="1">
            <a:off x="9210302" y="3836889"/>
            <a:ext cx="0" cy="6523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文字方塊 65">
            <a:extLst>
              <a:ext uri="{FF2B5EF4-FFF2-40B4-BE49-F238E27FC236}">
                <a16:creationId xmlns:a16="http://schemas.microsoft.com/office/drawing/2014/main" id="{0A5BA4F7-A455-204C-8853-81EBB07E40F8}"/>
              </a:ext>
            </a:extLst>
          </p:cNvPr>
          <p:cNvSpPr txBox="1"/>
          <p:nvPr/>
        </p:nvSpPr>
        <p:spPr>
          <a:xfrm>
            <a:off x="7931871" y="3294205"/>
            <a:ext cx="2585782" cy="584775"/>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Image-Based Indoor Position(X,Y)</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77" name="橢圓 76">
            <a:extLst>
              <a:ext uri="{FF2B5EF4-FFF2-40B4-BE49-F238E27FC236}">
                <a16:creationId xmlns:a16="http://schemas.microsoft.com/office/drawing/2014/main" id="{A651F39D-5C05-334F-B697-1E2747B42E52}"/>
              </a:ext>
            </a:extLst>
          </p:cNvPr>
          <p:cNvSpPr/>
          <p:nvPr/>
        </p:nvSpPr>
        <p:spPr>
          <a:xfrm>
            <a:off x="10544177" y="1987917"/>
            <a:ext cx="1251003" cy="12510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Match</a:t>
            </a:r>
            <a:endParaRPr kumimoji="1" lang="zh-TW" altLang="en-US"/>
          </a:p>
        </p:txBody>
      </p:sp>
      <p:cxnSp>
        <p:nvCxnSpPr>
          <p:cNvPr id="79" name="直線箭頭接點 78">
            <a:extLst>
              <a:ext uri="{FF2B5EF4-FFF2-40B4-BE49-F238E27FC236}">
                <a16:creationId xmlns:a16="http://schemas.microsoft.com/office/drawing/2014/main" id="{6EA7895E-51A4-6041-8B59-9542FC0A0D31}"/>
              </a:ext>
            </a:extLst>
          </p:cNvPr>
          <p:cNvCxnSpPr>
            <a:cxnSpLocks/>
          </p:cNvCxnSpPr>
          <p:nvPr/>
        </p:nvCxnSpPr>
        <p:spPr>
          <a:xfrm>
            <a:off x="9974491" y="1847839"/>
            <a:ext cx="543162" cy="70606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2" name="直線箭頭接點 81">
            <a:extLst>
              <a:ext uri="{FF2B5EF4-FFF2-40B4-BE49-F238E27FC236}">
                <a16:creationId xmlns:a16="http://schemas.microsoft.com/office/drawing/2014/main" id="{36917347-5EA1-064B-A615-831CE3EA76A7}"/>
              </a:ext>
            </a:extLst>
          </p:cNvPr>
          <p:cNvCxnSpPr>
            <a:cxnSpLocks/>
          </p:cNvCxnSpPr>
          <p:nvPr/>
        </p:nvCxnSpPr>
        <p:spPr>
          <a:xfrm flipV="1">
            <a:off x="9684560" y="2656161"/>
            <a:ext cx="833093" cy="5827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肘形接點 85">
            <a:extLst>
              <a:ext uri="{FF2B5EF4-FFF2-40B4-BE49-F238E27FC236}">
                <a16:creationId xmlns:a16="http://schemas.microsoft.com/office/drawing/2014/main" id="{80E1D5E4-9A31-BD45-9E29-15F5E4BC8F94}"/>
              </a:ext>
            </a:extLst>
          </p:cNvPr>
          <p:cNvCxnSpPr>
            <a:cxnSpLocks/>
            <a:stCxn id="77" idx="4"/>
            <a:endCxn id="12" idx="2"/>
          </p:cNvCxnSpPr>
          <p:nvPr/>
        </p:nvCxnSpPr>
        <p:spPr>
          <a:xfrm rot="5400000">
            <a:off x="5668128" y="-1037545"/>
            <a:ext cx="1225086" cy="9778017"/>
          </a:xfrm>
          <a:prstGeom prst="bentConnector3">
            <a:avLst>
              <a:gd name="adj1" fmla="val 22669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字方塊 90">
            <a:extLst>
              <a:ext uri="{FF2B5EF4-FFF2-40B4-BE49-F238E27FC236}">
                <a16:creationId xmlns:a16="http://schemas.microsoft.com/office/drawing/2014/main" id="{1E66E949-204F-D846-B7F6-A93EFB919F80}"/>
              </a:ext>
            </a:extLst>
          </p:cNvPr>
          <p:cNvSpPr txBox="1"/>
          <p:nvPr/>
        </p:nvSpPr>
        <p:spPr>
          <a:xfrm>
            <a:off x="1624919" y="5677253"/>
            <a:ext cx="3135347"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Return Current Indoor Position(X,Y)</a:t>
            </a:r>
            <a:endParaRPr kumimoji="1" lang="zh-TW" altLang="en-US" sz="1600">
              <a:latin typeface="Times" pitchFamily="2" charset="0"/>
              <a:ea typeface="DFKai-SB" panose="03000509000000000000" pitchFamily="49" charset="-120"/>
              <a:cs typeface="DFKai-SB" panose="03000509000000000000" pitchFamily="49" charset="-120"/>
            </a:endParaRPr>
          </a:p>
        </p:txBody>
      </p:sp>
    </p:spTree>
    <p:extLst>
      <p:ext uri="{BB962C8B-B14F-4D97-AF65-F5344CB8AC3E}">
        <p14:creationId xmlns:p14="http://schemas.microsoft.com/office/powerpoint/2010/main" val="351036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Wi-Fi positioning Machine Learning Models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a:t>
            </a:fld>
            <a:endParaRPr lang="zh-TW" altLang="en-US" dirty="0"/>
          </a:p>
        </p:txBody>
      </p:sp>
      <p:sp>
        <p:nvSpPr>
          <p:cNvPr id="10" name="內容版面配置區 5">
            <a:extLst>
              <a:ext uri="{FF2B5EF4-FFF2-40B4-BE49-F238E27FC236}">
                <a16:creationId xmlns:a16="http://schemas.microsoft.com/office/drawing/2014/main" id="{E5CDD653-B347-8647-8F0B-60E76F92F1D4}"/>
              </a:ext>
            </a:extLst>
          </p:cNvPr>
          <p:cNvSpPr>
            <a:spLocks noGrp="1"/>
          </p:cNvSpPr>
          <p:nvPr>
            <p:ph idx="1"/>
          </p:nvPr>
        </p:nvSpPr>
        <p:spPr>
          <a:xfrm>
            <a:off x="609600" y="1600201"/>
            <a:ext cx="10972800" cy="1821576"/>
          </a:xfrm>
        </p:spPr>
        <p:txBody>
          <a:bodyPr>
            <a:normAutofit fontScale="92500" lnSpcReduction="10000"/>
          </a:bodyPr>
          <a:lstStyle/>
          <a:p>
            <a:r>
              <a:rPr lang="en-US" altLang="zh-TW"/>
              <a:t>Triangulation based on fixed is sensitive to environment and cause inaccurate</a:t>
            </a:r>
            <a:r>
              <a:rPr lang="zh-TW" altLang="en-US"/>
              <a:t> </a:t>
            </a:r>
            <a:r>
              <a:rPr lang="en-US" altLang="zh-TW"/>
              <a:t>positioning.</a:t>
            </a:r>
          </a:p>
          <a:p>
            <a:r>
              <a:rPr lang="en-US" altLang="zh-TW"/>
              <a:t>We used machine learning models for adapting the environment and attained up better accuracy.</a:t>
            </a:r>
          </a:p>
          <a:p>
            <a:r>
              <a:rPr lang="en-US" altLang="zh-TW"/>
              <a:t>We take 2.4GHz RSSI and 5GHz RSSI from three routers as input.</a:t>
            </a:r>
          </a:p>
        </p:txBody>
      </p:sp>
      <p:pic>
        <p:nvPicPr>
          <p:cNvPr id="13" name="圖片 12">
            <a:extLst>
              <a:ext uri="{FF2B5EF4-FFF2-40B4-BE49-F238E27FC236}">
                <a16:creationId xmlns:a16="http://schemas.microsoft.com/office/drawing/2014/main" id="{BE59B332-677C-1A4A-865C-84274C8BED43}"/>
              </a:ext>
            </a:extLst>
          </p:cNvPr>
          <p:cNvPicPr/>
          <p:nvPr/>
        </p:nvPicPr>
        <p:blipFill>
          <a:blip r:embed="rId3"/>
          <a:stretch>
            <a:fillRect/>
          </a:stretch>
        </p:blipFill>
        <p:spPr>
          <a:xfrm>
            <a:off x="2567608" y="3421777"/>
            <a:ext cx="6624736" cy="2978464"/>
          </a:xfrm>
          <a:prstGeom prst="rect">
            <a:avLst/>
          </a:prstGeom>
        </p:spPr>
      </p:pic>
    </p:spTree>
    <p:extLst>
      <p:ext uri="{BB962C8B-B14F-4D97-AF65-F5344CB8AC3E}">
        <p14:creationId xmlns:p14="http://schemas.microsoft.com/office/powerpoint/2010/main" val="2021405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57308" y="600007"/>
            <a:ext cx="8042948" cy="990600"/>
          </a:xfrm>
        </p:spPr>
        <p:txBody>
          <a:bodyPr>
            <a:normAutofit/>
          </a:bodyPr>
          <a:lstStyle/>
          <a:p>
            <a:r>
              <a:rPr lang="en-US" altLang="zh-TW"/>
              <a:t>OpenPose Introduction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22</a:t>
            </a:fld>
            <a:endParaRPr lang="zh-TW" altLang="en-US" dirty="0"/>
          </a:p>
        </p:txBody>
      </p:sp>
      <p:pic>
        <p:nvPicPr>
          <p:cNvPr id="3" name="圖片 2">
            <a:extLst>
              <a:ext uri="{FF2B5EF4-FFF2-40B4-BE49-F238E27FC236}">
                <a16:creationId xmlns:a16="http://schemas.microsoft.com/office/drawing/2014/main" id="{C0A4D391-672C-5C4C-9E37-885D916D03E9}"/>
              </a:ext>
            </a:extLst>
          </p:cNvPr>
          <p:cNvPicPr>
            <a:picLocks noChangeAspect="1"/>
          </p:cNvPicPr>
          <p:nvPr/>
        </p:nvPicPr>
        <p:blipFill>
          <a:blip r:embed="rId3"/>
          <a:stretch>
            <a:fillRect/>
          </a:stretch>
        </p:blipFill>
        <p:spPr>
          <a:xfrm>
            <a:off x="12576720" y="1524000"/>
            <a:ext cx="9004300" cy="3975100"/>
          </a:xfrm>
          <a:prstGeom prst="rect">
            <a:avLst/>
          </a:prstGeom>
        </p:spPr>
      </p:pic>
      <p:graphicFrame>
        <p:nvGraphicFramePr>
          <p:cNvPr id="2" name="表格 1">
            <a:extLst>
              <a:ext uri="{FF2B5EF4-FFF2-40B4-BE49-F238E27FC236}">
                <a16:creationId xmlns:a16="http://schemas.microsoft.com/office/drawing/2014/main" id="{44672107-2DA1-6542-8831-4E27624C0286}"/>
              </a:ext>
            </a:extLst>
          </p:cNvPr>
          <p:cNvGraphicFramePr>
            <a:graphicFrameLocks noGrp="1"/>
          </p:cNvGraphicFramePr>
          <p:nvPr>
            <p:extLst>
              <p:ext uri="{D42A27DB-BD31-4B8C-83A1-F6EECF244321}">
                <p14:modId xmlns:p14="http://schemas.microsoft.com/office/powerpoint/2010/main" val="2183260204"/>
              </p:ext>
            </p:extLst>
          </p:nvPr>
        </p:nvGraphicFramePr>
        <p:xfrm>
          <a:off x="695400" y="2070024"/>
          <a:ext cx="7128792" cy="3582267"/>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3212972083"/>
                    </a:ext>
                  </a:extLst>
                </a:gridCol>
                <a:gridCol w="2195714">
                  <a:extLst>
                    <a:ext uri="{9D8B030D-6E8A-4147-A177-3AD203B41FA5}">
                      <a16:colId xmlns:a16="http://schemas.microsoft.com/office/drawing/2014/main" val="3942483784"/>
                    </a:ext>
                  </a:extLst>
                </a:gridCol>
                <a:gridCol w="1782463">
                  <a:extLst>
                    <a:ext uri="{9D8B030D-6E8A-4147-A177-3AD203B41FA5}">
                      <a16:colId xmlns:a16="http://schemas.microsoft.com/office/drawing/2014/main" val="2318502177"/>
                    </a:ext>
                  </a:extLst>
                </a:gridCol>
                <a:gridCol w="1782463">
                  <a:extLst>
                    <a:ext uri="{9D8B030D-6E8A-4147-A177-3AD203B41FA5}">
                      <a16:colId xmlns:a16="http://schemas.microsoft.com/office/drawing/2014/main" val="3172392181"/>
                    </a:ext>
                  </a:extLst>
                </a:gridCol>
              </a:tblGrid>
              <a:tr h="317720">
                <a:tc>
                  <a:txBody>
                    <a:bodyPr/>
                    <a:lstStyle/>
                    <a:p>
                      <a:pPr>
                        <a:spcBef>
                          <a:spcPts val="100"/>
                        </a:spcBef>
                        <a:spcAft>
                          <a:spcPts val="100"/>
                        </a:spcAft>
                        <a:tabLst>
                          <a:tab pos="1235075" algn="r"/>
                        </a:tabLst>
                      </a:pPr>
                      <a:r>
                        <a:rPr lang="en-US" altLang="zh-TW" sz="1200" kern="100">
                          <a:effectLst/>
                          <a:latin typeface="+mn-lt"/>
                          <a:ea typeface="新細明體" panose="02020500000000000000" pitchFamily="18" charset="-120"/>
                          <a:cs typeface="新細明體" panose="02020500000000000000" pitchFamily="18" charset="-120"/>
                        </a:rPr>
                        <a:t>Number</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tc>
                  <a:txBody>
                    <a:bodyPr/>
                    <a:lstStyle/>
                    <a:p>
                      <a:pPr>
                        <a:spcBef>
                          <a:spcPts val="100"/>
                        </a:spcBef>
                        <a:spcAft>
                          <a:spcPts val="100"/>
                        </a:spcAft>
                      </a:pPr>
                      <a:r>
                        <a:rPr lang="en-US" altLang="zh-TW" sz="1200" kern="100">
                          <a:effectLst/>
                          <a:latin typeface="+mn-lt"/>
                          <a:ea typeface="新細明體" panose="02020500000000000000" pitchFamily="18" charset="-120"/>
                          <a:cs typeface="新細明體" panose="02020500000000000000" pitchFamily="18" charset="-120"/>
                        </a:rPr>
                        <a:t>Keypoint  Name</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tc>
                  <a:txBody>
                    <a:bodyPr/>
                    <a:lstStyle/>
                    <a:p>
                      <a:pPr>
                        <a:spcBef>
                          <a:spcPts val="100"/>
                        </a:spcBef>
                        <a:spcAft>
                          <a:spcPts val="100"/>
                        </a:spcAft>
                        <a:tabLst>
                          <a:tab pos="1235075" algn="r"/>
                        </a:tabLst>
                      </a:pPr>
                      <a:r>
                        <a:rPr lang="en-US" altLang="zh-TW" sz="1200" kern="100">
                          <a:effectLst/>
                          <a:latin typeface="+mn-lt"/>
                          <a:ea typeface="新細明體" panose="02020500000000000000" pitchFamily="18" charset="-120"/>
                          <a:cs typeface="新細明體" panose="02020500000000000000" pitchFamily="18" charset="-120"/>
                        </a:rPr>
                        <a:t>Number</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tc>
                  <a:txBody>
                    <a:bodyPr/>
                    <a:lstStyle/>
                    <a:p>
                      <a:pPr>
                        <a:spcBef>
                          <a:spcPts val="100"/>
                        </a:spcBef>
                        <a:spcAft>
                          <a:spcPts val="100"/>
                        </a:spcAft>
                      </a:pPr>
                      <a:r>
                        <a:rPr lang="en-US" altLang="zh-TW" sz="1200" kern="100">
                          <a:effectLst/>
                          <a:latin typeface="+mn-lt"/>
                          <a:ea typeface="新細明體" panose="02020500000000000000" pitchFamily="18" charset="-120"/>
                          <a:cs typeface="新細明體" panose="02020500000000000000" pitchFamily="18" charset="-120"/>
                        </a:rPr>
                        <a:t>Keypoint  Name</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extLst>
                  <a:ext uri="{0D108BD9-81ED-4DB2-BD59-A6C34878D82A}">
                    <a16:rowId xmlns:a16="http://schemas.microsoft.com/office/drawing/2014/main" val="1258741729"/>
                  </a:ext>
                </a:extLst>
              </a:tr>
              <a:tr h="338465">
                <a:tc>
                  <a:txBody>
                    <a:bodyPr/>
                    <a:lstStyle/>
                    <a:p>
                      <a:pPr>
                        <a:spcBef>
                          <a:spcPts val="100"/>
                        </a:spcBef>
                        <a:spcAft>
                          <a:spcPts val="100"/>
                        </a:spcAft>
                      </a:pPr>
                      <a:r>
                        <a:rPr lang="en-US" sz="1200" kern="100">
                          <a:effectLst/>
                          <a:latin typeface="+mn-lt"/>
                        </a:rPr>
                        <a:t>0</a:t>
                      </a:r>
                      <a:endParaRPr lang="zh-TW" sz="1200" kern="100">
                        <a:effectLst/>
                        <a:latin typeface="+mn-lt"/>
                        <a:ea typeface="新細明體" panose="02020500000000000000" pitchFamily="18" charset="-120"/>
                        <a:cs typeface="+mn-cs"/>
                      </a:endParaRPr>
                    </a:p>
                  </a:txBody>
                  <a:tcPr marL="68580" marR="68580" marT="0" marB="0"/>
                </a:tc>
                <a:tc>
                  <a:txBody>
                    <a:bodyPr/>
                    <a:lstStyle/>
                    <a:p>
                      <a:pPr>
                        <a:spcBef>
                          <a:spcPts val="100"/>
                        </a:spcBef>
                        <a:spcAft>
                          <a:spcPts val="100"/>
                        </a:spcAft>
                      </a:pPr>
                      <a:r>
                        <a:rPr lang="en-US" sz="1200" kern="100">
                          <a:effectLst/>
                          <a:latin typeface="+mn-lt"/>
                        </a:rPr>
                        <a:t>Nose</a:t>
                      </a:r>
                      <a:endParaRPr lang="zh-TW" sz="1200" kern="100">
                        <a:effectLst/>
                        <a:latin typeface="+mn-lt"/>
                        <a:ea typeface="新細明體" panose="02020500000000000000" pitchFamily="18" charset="-120"/>
                        <a:cs typeface="+mn-cs"/>
                      </a:endParaRPr>
                    </a:p>
                  </a:txBody>
                  <a:tcPr marL="68580" marR="68580" marT="0" marB="0"/>
                </a:tc>
                <a:tc>
                  <a:txBody>
                    <a:bodyPr/>
                    <a:lstStyle/>
                    <a:p>
                      <a:pPr>
                        <a:spcBef>
                          <a:spcPts val="100"/>
                        </a:spcBef>
                        <a:spcAft>
                          <a:spcPts val="100"/>
                        </a:spcAft>
                      </a:pPr>
                      <a:r>
                        <a:rPr lang="en-US" sz="1200" kern="100">
                          <a:effectLst/>
                          <a:latin typeface="+mn-lt"/>
                        </a:rPr>
                        <a:t>9</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Right Knee</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2020347790"/>
                  </a:ext>
                </a:extLst>
              </a:tr>
              <a:tr h="338465">
                <a:tc>
                  <a:txBody>
                    <a:bodyPr/>
                    <a:lstStyle/>
                    <a:p>
                      <a:pPr>
                        <a:spcBef>
                          <a:spcPts val="100"/>
                        </a:spcBef>
                        <a:spcAft>
                          <a:spcPts val="100"/>
                        </a:spcAft>
                      </a:pPr>
                      <a:r>
                        <a:rPr lang="en-US" sz="1200" kern="100">
                          <a:effectLst/>
                          <a:latin typeface="+mn-lt"/>
                        </a:rPr>
                        <a:t>1</a:t>
                      </a:r>
                      <a:endParaRPr lang="zh-TW" sz="1200" kern="100">
                        <a:effectLst/>
                        <a:latin typeface="+mn-lt"/>
                        <a:ea typeface="新細明體" panose="02020500000000000000" pitchFamily="18" charset="-120"/>
                        <a:cs typeface="+mn-cs"/>
                      </a:endParaRPr>
                    </a:p>
                  </a:txBody>
                  <a:tcPr marL="68580" marR="68580" marT="0" marB="0"/>
                </a:tc>
                <a:tc>
                  <a:txBody>
                    <a:bodyPr/>
                    <a:lstStyle/>
                    <a:p>
                      <a:pPr>
                        <a:spcBef>
                          <a:spcPts val="100"/>
                        </a:spcBef>
                        <a:spcAft>
                          <a:spcPts val="100"/>
                        </a:spcAft>
                      </a:pPr>
                      <a:r>
                        <a:rPr lang="en-US" sz="1200" kern="100">
                          <a:effectLst/>
                          <a:latin typeface="+mn-lt"/>
                        </a:rPr>
                        <a:t>Neck</a:t>
                      </a:r>
                      <a:endParaRPr lang="zh-TW" sz="1200" kern="100">
                        <a:effectLst/>
                        <a:latin typeface="+mn-lt"/>
                        <a:ea typeface="新細明體" panose="02020500000000000000" pitchFamily="18" charset="-120"/>
                        <a:cs typeface="+mn-cs"/>
                      </a:endParaRPr>
                    </a:p>
                  </a:txBody>
                  <a:tcPr marL="68580" marR="68580" marT="0" marB="0"/>
                </a:tc>
                <a:tc>
                  <a:txBody>
                    <a:bodyPr/>
                    <a:lstStyle/>
                    <a:p>
                      <a:pPr>
                        <a:spcBef>
                          <a:spcPts val="100"/>
                        </a:spcBef>
                        <a:spcAft>
                          <a:spcPts val="100"/>
                        </a:spcAft>
                      </a:pPr>
                      <a:r>
                        <a:rPr lang="en-US" sz="1200" kern="100">
                          <a:effectLst/>
                          <a:latin typeface="+mn-lt"/>
                        </a:rPr>
                        <a:t>10</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Right Ankle</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481593998"/>
                  </a:ext>
                </a:extLst>
              </a:tr>
              <a:tr h="628890">
                <a:tc>
                  <a:txBody>
                    <a:bodyPr/>
                    <a:lstStyle/>
                    <a:p>
                      <a:pPr>
                        <a:spcBef>
                          <a:spcPts val="100"/>
                        </a:spcBef>
                        <a:spcAft>
                          <a:spcPts val="100"/>
                        </a:spcAft>
                      </a:pPr>
                      <a:r>
                        <a:rPr lang="en-US" sz="1200" kern="100">
                          <a:effectLst/>
                          <a:latin typeface="+mn-lt"/>
                        </a:rPr>
                        <a:t>2</a:t>
                      </a:r>
                      <a:endParaRPr lang="zh-TW" sz="1200" kern="100">
                        <a:effectLst/>
                        <a:latin typeface="+mn-lt"/>
                        <a:ea typeface="新細明體" panose="02020500000000000000" pitchFamily="18" charset="-120"/>
                        <a:cs typeface="+mn-cs"/>
                      </a:endParaRPr>
                    </a:p>
                  </a:txBody>
                  <a:tcPr marL="68580" marR="68580" marT="0" marB="0"/>
                </a:tc>
                <a:tc>
                  <a:txBody>
                    <a:bodyPr/>
                    <a:lstStyle/>
                    <a:p>
                      <a:pPr>
                        <a:spcBef>
                          <a:spcPts val="100"/>
                        </a:spcBef>
                        <a:spcAft>
                          <a:spcPts val="100"/>
                        </a:spcAft>
                      </a:pPr>
                      <a:r>
                        <a:rPr lang="en-US" sz="1200" kern="100">
                          <a:effectLst/>
                          <a:latin typeface="+mn-lt"/>
                        </a:rPr>
                        <a:t>Right Shoulder</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11</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Hip</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1699034333"/>
                  </a:ext>
                </a:extLst>
              </a:tr>
              <a:tr h="338465">
                <a:tc>
                  <a:txBody>
                    <a:bodyPr/>
                    <a:lstStyle/>
                    <a:p>
                      <a:pPr>
                        <a:spcAft>
                          <a:spcPts val="0"/>
                        </a:spcAft>
                      </a:pPr>
                      <a:r>
                        <a:rPr lang="en-US" sz="1200" kern="100">
                          <a:effectLst/>
                          <a:latin typeface="+mn-lt"/>
                        </a:rPr>
                        <a:t>3</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Right Elbow</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12</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Knee</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3470541823"/>
                  </a:ext>
                </a:extLst>
              </a:tr>
              <a:tr h="338465">
                <a:tc>
                  <a:txBody>
                    <a:bodyPr/>
                    <a:lstStyle/>
                    <a:p>
                      <a:pPr>
                        <a:spcBef>
                          <a:spcPts val="100"/>
                        </a:spcBef>
                        <a:spcAft>
                          <a:spcPts val="100"/>
                        </a:spcAft>
                      </a:pPr>
                      <a:r>
                        <a:rPr lang="en-US" sz="1200" kern="100">
                          <a:effectLst/>
                          <a:latin typeface="+mn-lt"/>
                        </a:rPr>
                        <a:t>4</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Right Wrist</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13</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Ankle</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2597256551"/>
                  </a:ext>
                </a:extLst>
              </a:tr>
              <a:tr h="338465">
                <a:tc>
                  <a:txBody>
                    <a:bodyPr/>
                    <a:lstStyle/>
                    <a:p>
                      <a:pPr>
                        <a:spcBef>
                          <a:spcPts val="100"/>
                        </a:spcBef>
                        <a:spcAft>
                          <a:spcPts val="100"/>
                        </a:spcAft>
                      </a:pPr>
                      <a:r>
                        <a:rPr lang="en-US" sz="1200" kern="100">
                          <a:effectLst/>
                          <a:latin typeface="+mn-lt"/>
                        </a:rPr>
                        <a:t>5</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Shoulder</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14</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Right Eye</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2810289219"/>
                  </a:ext>
                </a:extLst>
              </a:tr>
              <a:tr h="314444">
                <a:tc>
                  <a:txBody>
                    <a:bodyPr/>
                    <a:lstStyle/>
                    <a:p>
                      <a:pPr>
                        <a:spcBef>
                          <a:spcPts val="100"/>
                        </a:spcBef>
                        <a:spcAft>
                          <a:spcPts val="100"/>
                        </a:spcAft>
                      </a:pPr>
                      <a:r>
                        <a:rPr lang="en-US" sz="1200" kern="100">
                          <a:effectLst/>
                          <a:latin typeface="+mn-lt"/>
                        </a:rPr>
                        <a:t>6</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Elbow</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15</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Eye</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214045513"/>
                  </a:ext>
                </a:extLst>
              </a:tr>
              <a:tr h="314444">
                <a:tc>
                  <a:txBody>
                    <a:bodyPr/>
                    <a:lstStyle/>
                    <a:p>
                      <a:pPr>
                        <a:spcBef>
                          <a:spcPts val="100"/>
                        </a:spcBef>
                        <a:spcAft>
                          <a:spcPts val="100"/>
                        </a:spcAft>
                      </a:pPr>
                      <a:r>
                        <a:rPr lang="en-US" sz="1200" kern="100">
                          <a:effectLst/>
                          <a:latin typeface="+mn-lt"/>
                        </a:rPr>
                        <a:t>7</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Left Wrist</a:t>
                      </a:r>
                      <a:endParaRPr lang="zh-TW" sz="1200" kern="100">
                        <a:effectLst/>
                        <a:latin typeface="+mn-lt"/>
                        <a:ea typeface="新細明體" panose="02020500000000000000" pitchFamily="18" charset="-120"/>
                        <a:cs typeface="+mn-cs"/>
                      </a:endParaRPr>
                    </a:p>
                  </a:txBody>
                  <a:tcPr marL="68580" marR="68580" marT="0" marB="0"/>
                </a:tc>
                <a:tc>
                  <a:txBody>
                    <a:bodyPr/>
                    <a:lstStyle/>
                    <a:p>
                      <a:pPr>
                        <a:spcBef>
                          <a:spcPts val="100"/>
                        </a:spcBef>
                        <a:spcAft>
                          <a:spcPts val="100"/>
                        </a:spcAft>
                      </a:pPr>
                      <a:r>
                        <a:rPr lang="en-US" sz="1200" kern="100">
                          <a:effectLst/>
                          <a:latin typeface="+mn-lt"/>
                        </a:rPr>
                        <a:t>16</a:t>
                      </a:r>
                      <a:endParaRPr lang="zh-TW" sz="1200" kern="100">
                        <a:effectLst/>
                        <a:latin typeface="+mn-lt"/>
                        <a:ea typeface="新細明體" panose="02020500000000000000" pitchFamily="18" charset="-120"/>
                        <a:cs typeface="+mn-cs"/>
                      </a:endParaRPr>
                    </a:p>
                  </a:txBody>
                  <a:tcPr marL="68580" marR="68580" marT="0" marB="0"/>
                </a:tc>
                <a:tc>
                  <a:txBody>
                    <a:bodyPr/>
                    <a:lstStyle/>
                    <a:p>
                      <a:pPr>
                        <a:spcAft>
                          <a:spcPts val="0"/>
                        </a:spcAft>
                      </a:pPr>
                      <a:r>
                        <a:rPr lang="en-US" sz="1200" kern="100">
                          <a:effectLst/>
                          <a:latin typeface="+mn-lt"/>
                        </a:rPr>
                        <a:t>Right Ear</a:t>
                      </a:r>
                      <a:endParaRPr lang="zh-TW" sz="1200" kern="100">
                        <a:effectLst/>
                        <a:latin typeface="+mn-lt"/>
                        <a:ea typeface="新細明體" panose="02020500000000000000" pitchFamily="18" charset="-120"/>
                        <a:cs typeface="+mn-cs"/>
                      </a:endParaRPr>
                    </a:p>
                  </a:txBody>
                  <a:tcPr marL="68580" marR="68580" marT="0" marB="0"/>
                </a:tc>
                <a:extLst>
                  <a:ext uri="{0D108BD9-81ED-4DB2-BD59-A6C34878D82A}">
                    <a16:rowId xmlns:a16="http://schemas.microsoft.com/office/drawing/2014/main" val="3133482769"/>
                  </a:ext>
                </a:extLst>
              </a:tr>
              <a:tr h="314444">
                <a:tc>
                  <a:txBody>
                    <a:bodyPr/>
                    <a:lstStyle/>
                    <a:p>
                      <a:pPr>
                        <a:spcBef>
                          <a:spcPts val="100"/>
                        </a:spcBef>
                        <a:spcAft>
                          <a:spcPts val="100"/>
                        </a:spcAft>
                      </a:pPr>
                      <a:r>
                        <a:rPr lang="en-US" sz="1200" kern="100">
                          <a:effectLst/>
                          <a:latin typeface="+mn-lt"/>
                        </a:rPr>
                        <a:t>8</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tc>
                  <a:txBody>
                    <a:bodyPr/>
                    <a:lstStyle/>
                    <a:p>
                      <a:pPr>
                        <a:spcAft>
                          <a:spcPts val="0"/>
                        </a:spcAft>
                      </a:pPr>
                      <a:r>
                        <a:rPr lang="en-US" sz="1200" kern="100">
                          <a:effectLst/>
                          <a:latin typeface="+mn-lt"/>
                        </a:rPr>
                        <a:t>Right Hip</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tc>
                  <a:txBody>
                    <a:bodyPr/>
                    <a:lstStyle/>
                    <a:p>
                      <a:pPr>
                        <a:spcBef>
                          <a:spcPts val="100"/>
                        </a:spcBef>
                        <a:spcAft>
                          <a:spcPts val="100"/>
                        </a:spcAft>
                      </a:pPr>
                      <a:r>
                        <a:rPr lang="en-US" sz="1200" kern="100">
                          <a:effectLst/>
                          <a:latin typeface="+mn-lt"/>
                        </a:rPr>
                        <a:t>17</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tc>
                  <a:txBody>
                    <a:bodyPr/>
                    <a:lstStyle/>
                    <a:p>
                      <a:pPr>
                        <a:spcAft>
                          <a:spcPts val="0"/>
                        </a:spcAft>
                      </a:pPr>
                      <a:r>
                        <a:rPr lang="en-US" sz="1200" kern="100">
                          <a:effectLst/>
                          <a:latin typeface="+mn-lt"/>
                        </a:rPr>
                        <a:t>Left Ear</a:t>
                      </a:r>
                      <a:endParaRPr lang="zh-TW" sz="1200" kern="100">
                        <a:effectLst/>
                        <a:latin typeface="+mn-lt"/>
                        <a:ea typeface="新細明體" panose="02020500000000000000" pitchFamily="18" charset="-120"/>
                        <a:cs typeface="新細明體" panose="02020500000000000000" pitchFamily="18" charset="-120"/>
                      </a:endParaRPr>
                    </a:p>
                  </a:txBody>
                  <a:tcPr marL="68580" marR="68580" marT="0" marB="0"/>
                </a:tc>
                <a:extLst>
                  <a:ext uri="{0D108BD9-81ED-4DB2-BD59-A6C34878D82A}">
                    <a16:rowId xmlns:a16="http://schemas.microsoft.com/office/drawing/2014/main" val="2920039332"/>
                  </a:ext>
                </a:extLst>
              </a:tr>
            </a:tbl>
          </a:graphicData>
        </a:graphic>
      </p:graphicFrame>
      <p:pic>
        <p:nvPicPr>
          <p:cNvPr id="17" name="圖片 16">
            <a:extLst>
              <a:ext uri="{FF2B5EF4-FFF2-40B4-BE49-F238E27FC236}">
                <a16:creationId xmlns:a16="http://schemas.microsoft.com/office/drawing/2014/main" id="{125C4021-81BD-5E42-8936-2F8BAB19B2DE}"/>
              </a:ext>
            </a:extLst>
          </p:cNvPr>
          <p:cNvPicPr/>
          <p:nvPr/>
        </p:nvPicPr>
        <p:blipFill>
          <a:blip r:embed="rId4" cstate="print">
            <a:extLst>
              <a:ext uri="{28A0092B-C50C-407E-A947-70E740481C1C}">
                <a14:useLocalDpi xmlns:a14="http://schemas.microsoft.com/office/drawing/2010/main"/>
              </a:ext>
            </a:extLst>
          </a:blip>
          <a:stretch>
            <a:fillRect/>
          </a:stretch>
        </p:blipFill>
        <p:spPr>
          <a:xfrm>
            <a:off x="8400256" y="1137392"/>
            <a:ext cx="1654031" cy="4748315"/>
          </a:xfrm>
          <a:prstGeom prst="rect">
            <a:avLst/>
          </a:prstGeom>
        </p:spPr>
      </p:pic>
      <p:sp>
        <p:nvSpPr>
          <p:cNvPr id="7" name="矩形 6">
            <a:extLst>
              <a:ext uri="{FF2B5EF4-FFF2-40B4-BE49-F238E27FC236}">
                <a16:creationId xmlns:a16="http://schemas.microsoft.com/office/drawing/2014/main" id="{995E271F-C6E5-9544-AE2B-72A30E31310C}"/>
              </a:ext>
            </a:extLst>
          </p:cNvPr>
          <p:cNvSpPr/>
          <p:nvPr/>
        </p:nvSpPr>
        <p:spPr>
          <a:xfrm>
            <a:off x="695400" y="1700692"/>
            <a:ext cx="1736373" cy="369332"/>
          </a:xfrm>
          <a:prstGeom prst="rect">
            <a:avLst/>
          </a:prstGeom>
        </p:spPr>
        <p:txBody>
          <a:bodyPr wrap="none">
            <a:spAutoFit/>
          </a:bodyPr>
          <a:lstStyle/>
          <a:p>
            <a:r>
              <a:rPr lang="en-US" altLang="zh-TW"/>
              <a:t>COCO Dataset</a:t>
            </a:r>
            <a:endParaRPr lang="zh-TW" altLang="en-US"/>
          </a:p>
        </p:txBody>
      </p:sp>
    </p:spTree>
    <p:extLst>
      <p:ext uri="{BB962C8B-B14F-4D97-AF65-F5344CB8AC3E}">
        <p14:creationId xmlns:p14="http://schemas.microsoft.com/office/powerpoint/2010/main" val="2180261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57308" y="600007"/>
            <a:ext cx="8330980" cy="990600"/>
          </a:xfrm>
        </p:spPr>
        <p:txBody>
          <a:bodyPr>
            <a:normAutofit/>
          </a:bodyPr>
          <a:lstStyle/>
          <a:p>
            <a:r>
              <a:rPr lang="en-US" altLang="zh-TW" dirty="0"/>
              <a:t>Feet Position Estimation Flow Chart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a:t>
            </a:fld>
            <a:endParaRPr lang="zh-TW" altLang="en-US" dirty="0"/>
          </a:p>
        </p:txBody>
      </p:sp>
      <p:pic>
        <p:nvPicPr>
          <p:cNvPr id="3" name="圖片 2">
            <a:extLst>
              <a:ext uri="{FF2B5EF4-FFF2-40B4-BE49-F238E27FC236}">
                <a16:creationId xmlns:a16="http://schemas.microsoft.com/office/drawing/2014/main" id="{C0A4D391-672C-5C4C-9E37-885D916D03E9}"/>
              </a:ext>
            </a:extLst>
          </p:cNvPr>
          <p:cNvPicPr>
            <a:picLocks noChangeAspect="1"/>
          </p:cNvPicPr>
          <p:nvPr/>
        </p:nvPicPr>
        <p:blipFill>
          <a:blip r:embed="rId3"/>
          <a:stretch>
            <a:fillRect/>
          </a:stretch>
        </p:blipFill>
        <p:spPr>
          <a:xfrm>
            <a:off x="12576720" y="1524000"/>
            <a:ext cx="9004300" cy="3975100"/>
          </a:xfrm>
          <a:prstGeom prst="rect">
            <a:avLst/>
          </a:prstGeom>
        </p:spPr>
      </p:pic>
      <p:pic>
        <p:nvPicPr>
          <p:cNvPr id="6" name="圖片 5">
            <a:extLst>
              <a:ext uri="{FF2B5EF4-FFF2-40B4-BE49-F238E27FC236}">
                <a16:creationId xmlns:a16="http://schemas.microsoft.com/office/drawing/2014/main" id="{DAE6161A-BA9F-46A9-ADA3-B85502F6DB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7308" y="2711593"/>
            <a:ext cx="1626229" cy="2158301"/>
          </a:xfrm>
          <a:prstGeom prst="rect">
            <a:avLst/>
          </a:prstGeom>
        </p:spPr>
      </p:pic>
      <p:pic>
        <p:nvPicPr>
          <p:cNvPr id="10" name="圖片 9">
            <a:extLst>
              <a:ext uri="{FF2B5EF4-FFF2-40B4-BE49-F238E27FC236}">
                <a16:creationId xmlns:a16="http://schemas.microsoft.com/office/drawing/2014/main" id="{945D9E51-DAB9-4A22-B9EC-C2DC7A08353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652030" y="2610836"/>
            <a:ext cx="1886000" cy="2257077"/>
          </a:xfrm>
          <a:prstGeom prst="rect">
            <a:avLst/>
          </a:prstGeom>
        </p:spPr>
      </p:pic>
      <p:cxnSp>
        <p:nvCxnSpPr>
          <p:cNvPr id="12" name="直線單箭頭接點 11">
            <a:extLst>
              <a:ext uri="{FF2B5EF4-FFF2-40B4-BE49-F238E27FC236}">
                <a16:creationId xmlns:a16="http://schemas.microsoft.com/office/drawing/2014/main" id="{852BDBAC-522C-4C5E-8AD3-93BA2A5C8220}"/>
              </a:ext>
            </a:extLst>
          </p:cNvPr>
          <p:cNvCxnSpPr/>
          <p:nvPr/>
        </p:nvCxnSpPr>
        <p:spPr>
          <a:xfrm>
            <a:off x="2040254" y="3837926"/>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C90F1C6-6178-4D9F-B9F3-7D3600B34164}"/>
              </a:ext>
            </a:extLst>
          </p:cNvPr>
          <p:cNvSpPr txBox="1"/>
          <p:nvPr/>
        </p:nvSpPr>
        <p:spPr>
          <a:xfrm>
            <a:off x="1951721" y="3386479"/>
            <a:ext cx="1152128" cy="338554"/>
          </a:xfrm>
          <a:prstGeom prst="rect">
            <a:avLst/>
          </a:prstGeom>
          <a:noFill/>
        </p:spPr>
        <p:txBody>
          <a:bodyPr wrap="square" rtlCol="0">
            <a:spAutoFit/>
          </a:bodyPr>
          <a:lstStyle/>
          <a:p>
            <a:r>
              <a:rPr lang="en-US" altLang="zh-TW" sz="1600" dirty="0" err="1"/>
              <a:t>OpenPose</a:t>
            </a:r>
            <a:endParaRPr lang="zh-TW" altLang="en-US" sz="1600" dirty="0"/>
          </a:p>
        </p:txBody>
      </p:sp>
      <p:cxnSp>
        <p:nvCxnSpPr>
          <p:cNvPr id="14" name="直線單箭頭接點 13">
            <a:extLst>
              <a:ext uri="{FF2B5EF4-FFF2-40B4-BE49-F238E27FC236}">
                <a16:creationId xmlns:a16="http://schemas.microsoft.com/office/drawing/2014/main" id="{6828E328-6AB3-44A6-8909-8300AD77CE74}"/>
              </a:ext>
            </a:extLst>
          </p:cNvPr>
          <p:cNvCxnSpPr>
            <a:cxnSpLocks/>
          </p:cNvCxnSpPr>
          <p:nvPr/>
        </p:nvCxnSpPr>
        <p:spPr>
          <a:xfrm>
            <a:off x="4799856" y="3837926"/>
            <a:ext cx="1373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DAF784D-0AB6-44A2-BED3-6718382C04AC}"/>
              </a:ext>
            </a:extLst>
          </p:cNvPr>
          <p:cNvCxnSpPr>
            <a:cxnSpLocks/>
          </p:cNvCxnSpPr>
          <p:nvPr/>
        </p:nvCxnSpPr>
        <p:spPr>
          <a:xfrm>
            <a:off x="7556496" y="4236677"/>
            <a:ext cx="2002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EFF0F60-CE72-421C-A7B2-33549BD96BEB}"/>
              </a:ext>
            </a:extLst>
          </p:cNvPr>
          <p:cNvSpPr txBox="1"/>
          <p:nvPr/>
        </p:nvSpPr>
        <p:spPr>
          <a:xfrm>
            <a:off x="9519672" y="2699248"/>
            <a:ext cx="2289320" cy="338554"/>
          </a:xfrm>
          <a:prstGeom prst="rect">
            <a:avLst/>
          </a:prstGeom>
          <a:noFill/>
        </p:spPr>
        <p:txBody>
          <a:bodyPr wrap="square" rtlCol="0">
            <a:spAutoFit/>
          </a:bodyPr>
          <a:lstStyle/>
          <a:p>
            <a:r>
              <a:rPr lang="en-US" altLang="zh-TW" sz="1600" dirty="0"/>
              <a:t>Feet Position Point</a:t>
            </a:r>
            <a:endParaRPr lang="zh-TW" altLang="en-US" sz="1600" dirty="0"/>
          </a:p>
        </p:txBody>
      </p:sp>
      <p:sp>
        <p:nvSpPr>
          <p:cNvPr id="20" name="文字方塊 19">
            <a:extLst>
              <a:ext uri="{FF2B5EF4-FFF2-40B4-BE49-F238E27FC236}">
                <a16:creationId xmlns:a16="http://schemas.microsoft.com/office/drawing/2014/main" id="{3ED687F4-5662-499A-917B-D0D71C19167B}"/>
              </a:ext>
            </a:extLst>
          </p:cNvPr>
          <p:cNvSpPr txBox="1"/>
          <p:nvPr/>
        </p:nvSpPr>
        <p:spPr>
          <a:xfrm>
            <a:off x="9559281" y="4067400"/>
            <a:ext cx="3033067" cy="338554"/>
          </a:xfrm>
          <a:prstGeom prst="rect">
            <a:avLst/>
          </a:prstGeom>
          <a:noFill/>
        </p:spPr>
        <p:txBody>
          <a:bodyPr wrap="square" rtlCol="0">
            <a:spAutoFit/>
          </a:bodyPr>
          <a:lstStyle/>
          <a:p>
            <a:r>
              <a:rPr lang="en-US" altLang="zh-TW" sz="1600" dirty="0"/>
              <a:t>Improve Feet Position Point</a:t>
            </a:r>
            <a:endParaRPr lang="zh-TW" altLang="en-US" sz="1600" dirty="0"/>
          </a:p>
        </p:txBody>
      </p:sp>
      <p:pic>
        <p:nvPicPr>
          <p:cNvPr id="21" name="圖片 20">
            <a:extLst>
              <a:ext uri="{FF2B5EF4-FFF2-40B4-BE49-F238E27FC236}">
                <a16:creationId xmlns:a16="http://schemas.microsoft.com/office/drawing/2014/main" id="{30C52C8C-01F5-4BE0-8274-0FE0F1332D1B}"/>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72033" y="2711592"/>
            <a:ext cx="1516440" cy="2210423"/>
          </a:xfrm>
          <a:prstGeom prst="rect">
            <a:avLst/>
          </a:prstGeom>
        </p:spPr>
      </p:pic>
      <p:sp>
        <p:nvSpPr>
          <p:cNvPr id="23" name="矩形 22">
            <a:extLst>
              <a:ext uri="{FF2B5EF4-FFF2-40B4-BE49-F238E27FC236}">
                <a16:creationId xmlns:a16="http://schemas.microsoft.com/office/drawing/2014/main" id="{16CE0D07-788F-4C9F-AC05-3032718B5E7D}"/>
              </a:ext>
            </a:extLst>
          </p:cNvPr>
          <p:cNvSpPr/>
          <p:nvPr/>
        </p:nvSpPr>
        <p:spPr>
          <a:xfrm>
            <a:off x="4678327" y="3386479"/>
            <a:ext cx="1883849" cy="276999"/>
          </a:xfrm>
          <a:prstGeom prst="rect">
            <a:avLst/>
          </a:prstGeom>
        </p:spPr>
        <p:txBody>
          <a:bodyPr wrap="none">
            <a:spAutoFit/>
          </a:bodyPr>
          <a:lstStyle/>
          <a:p>
            <a:r>
              <a:rPr lang="en-US" altLang="zh-TW" sz="1200" dirty="0"/>
              <a:t>Feet Position Estimation</a:t>
            </a:r>
            <a:r>
              <a:rPr lang="zh-TW" altLang="en-US" sz="1200" dirty="0"/>
              <a:t> </a:t>
            </a:r>
          </a:p>
        </p:txBody>
      </p:sp>
      <p:cxnSp>
        <p:nvCxnSpPr>
          <p:cNvPr id="24" name="直線單箭頭接點 23">
            <a:extLst>
              <a:ext uri="{FF2B5EF4-FFF2-40B4-BE49-F238E27FC236}">
                <a16:creationId xmlns:a16="http://schemas.microsoft.com/office/drawing/2014/main" id="{9E939E91-25FA-4AFF-806E-592899E02BC3}"/>
              </a:ext>
            </a:extLst>
          </p:cNvPr>
          <p:cNvCxnSpPr>
            <a:cxnSpLocks/>
            <a:endCxn id="19" idx="1"/>
          </p:cNvCxnSpPr>
          <p:nvPr/>
        </p:nvCxnSpPr>
        <p:spPr>
          <a:xfrm flipV="1">
            <a:off x="7556496" y="2868525"/>
            <a:ext cx="1963176" cy="736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4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1927776" y="1521456"/>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2835185" y="1960885"/>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2835185" y="2783191"/>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1942635" y="2343956"/>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1927776" y="313664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Body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1838971" y="4184971"/>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10161124" y="3146528"/>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2835184" y="3831514"/>
            <a:ext cx="1"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2801069" y="5193283"/>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7608168" y="179422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knees</a:t>
            </a:r>
            <a:endParaRPr kumimoji="1" lang="zh-TW" altLang="en-US" sz="1200">
              <a:solidFill>
                <a:schemeClr val="tx1"/>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4877604" y="1664891"/>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knees? </a:t>
            </a:r>
            <a:endParaRPr kumimoji="1" lang="zh-TW" altLang="en-US" sz="1200">
              <a:solidFill>
                <a:schemeClr val="tx1"/>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3831397" y="1664891"/>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5873817" y="2673203"/>
            <a:ext cx="0"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1893660" y="5538818"/>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6870030" y="2141661"/>
            <a:ext cx="738138" cy="27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4885034" y="3026660"/>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bows? </a:t>
            </a:r>
            <a:endParaRPr kumimoji="1" lang="zh-TW" altLang="en-US" sz="1200">
              <a:solidFill>
                <a:schemeClr val="tx1"/>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4877604" y="4388429"/>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neck? </a:t>
            </a:r>
            <a:endParaRPr kumimoji="1" lang="zh-TW" altLang="en-US" sz="1200">
              <a:solidFill>
                <a:schemeClr val="tx1"/>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5873817" y="4026565"/>
            <a:ext cx="0"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7608167" y="3178741"/>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bows</a:t>
            </a:r>
            <a:endParaRPr kumimoji="1" lang="zh-TW" altLang="en-US" sz="1200">
              <a:solidFill>
                <a:schemeClr val="tx1"/>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6877460" y="3526174"/>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7608167" y="452858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neck</a:t>
            </a:r>
            <a:endParaRPr kumimoji="1" lang="zh-TW" altLang="en-US" sz="1200">
              <a:solidFill>
                <a:schemeClr val="tx1"/>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5873817" y="5396741"/>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4973838" y="5709487"/>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6870027" y="4883301"/>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11F34FB-4B51-5149-91EF-E7218F4CFC03}"/>
              </a:ext>
            </a:extLst>
          </p:cNvPr>
          <p:cNvSpPr/>
          <p:nvPr/>
        </p:nvSpPr>
        <p:spPr>
          <a:xfrm>
            <a:off x="5933237" y="2651254"/>
            <a:ext cx="441146" cy="369332"/>
          </a:xfrm>
          <a:prstGeom prst="rect">
            <a:avLst/>
          </a:prstGeom>
          <a:ln>
            <a:noFill/>
          </a:ln>
        </p:spPr>
        <p:txBody>
          <a:bodyPr wrap="none">
            <a:spAutoFit/>
          </a:bodyPr>
          <a:lstStyle/>
          <a:p>
            <a:r>
              <a:rPr kumimoji="1" lang="en-US" altLang="zh-TW"/>
              <a:t>no</a:t>
            </a:r>
            <a:endParaRPr lang="zh-TW" altLang="en-US"/>
          </a:p>
        </p:txBody>
      </p:sp>
      <p:sp>
        <p:nvSpPr>
          <p:cNvPr id="97" name="矩形 96">
            <a:extLst>
              <a:ext uri="{FF2B5EF4-FFF2-40B4-BE49-F238E27FC236}">
                <a16:creationId xmlns:a16="http://schemas.microsoft.com/office/drawing/2014/main" id="{0475E3F3-EEBF-EF4C-8318-9276B2659BE7}"/>
              </a:ext>
            </a:extLst>
          </p:cNvPr>
          <p:cNvSpPr/>
          <p:nvPr/>
        </p:nvSpPr>
        <p:spPr>
          <a:xfrm>
            <a:off x="6039951" y="4043379"/>
            <a:ext cx="441146" cy="369332"/>
          </a:xfrm>
          <a:prstGeom prst="rect">
            <a:avLst/>
          </a:prstGeom>
          <a:ln>
            <a:noFill/>
          </a:ln>
        </p:spPr>
        <p:txBody>
          <a:bodyPr wrap="none">
            <a:spAutoFit/>
          </a:bodyPr>
          <a:lstStyle/>
          <a:p>
            <a:r>
              <a:rPr kumimoji="1" lang="en-US" altLang="zh-TW"/>
              <a:t>no</a:t>
            </a:r>
            <a:endParaRPr lang="zh-TW" altLang="en-US"/>
          </a:p>
        </p:txBody>
      </p:sp>
      <p:sp>
        <p:nvSpPr>
          <p:cNvPr id="98" name="矩形 97">
            <a:extLst>
              <a:ext uri="{FF2B5EF4-FFF2-40B4-BE49-F238E27FC236}">
                <a16:creationId xmlns:a16="http://schemas.microsoft.com/office/drawing/2014/main" id="{1811D2D9-7C4D-F748-83DF-0D7702B6ECF4}"/>
              </a:ext>
            </a:extLst>
          </p:cNvPr>
          <p:cNvSpPr/>
          <p:nvPr/>
        </p:nvSpPr>
        <p:spPr>
          <a:xfrm>
            <a:off x="6752973" y="1711332"/>
            <a:ext cx="543739" cy="369332"/>
          </a:xfrm>
          <a:prstGeom prst="rect">
            <a:avLst/>
          </a:prstGeom>
          <a:ln>
            <a:noFill/>
          </a:ln>
        </p:spPr>
        <p:txBody>
          <a:bodyPr wrap="none">
            <a:spAutoFit/>
          </a:bodyPr>
          <a:lstStyle/>
          <a:p>
            <a:r>
              <a:rPr kumimoji="1" lang="en-US" altLang="zh-TW"/>
              <a:t>yes</a:t>
            </a:r>
            <a:endParaRPr lang="zh-TW" altLang="en-US"/>
          </a:p>
        </p:txBody>
      </p:sp>
      <p:sp>
        <p:nvSpPr>
          <p:cNvPr id="99" name="矩形 98">
            <a:extLst>
              <a:ext uri="{FF2B5EF4-FFF2-40B4-BE49-F238E27FC236}">
                <a16:creationId xmlns:a16="http://schemas.microsoft.com/office/drawing/2014/main" id="{540A3F2F-E76A-B445-917F-A477CE4771E7}"/>
              </a:ext>
            </a:extLst>
          </p:cNvPr>
          <p:cNvSpPr/>
          <p:nvPr/>
        </p:nvSpPr>
        <p:spPr>
          <a:xfrm>
            <a:off x="6771481" y="3094072"/>
            <a:ext cx="543739" cy="369332"/>
          </a:xfrm>
          <a:prstGeom prst="rect">
            <a:avLst/>
          </a:prstGeom>
          <a:ln>
            <a:noFill/>
          </a:ln>
        </p:spPr>
        <p:txBody>
          <a:bodyPr wrap="none">
            <a:spAutoFit/>
          </a:bodyPr>
          <a:lstStyle/>
          <a:p>
            <a:r>
              <a:rPr kumimoji="1" lang="en-US" altLang="zh-TW"/>
              <a:t>yes</a:t>
            </a:r>
            <a:endParaRPr lang="zh-TW" altLang="en-US"/>
          </a:p>
        </p:txBody>
      </p:sp>
      <p:sp>
        <p:nvSpPr>
          <p:cNvPr id="100" name="矩形 99">
            <a:extLst>
              <a:ext uri="{FF2B5EF4-FFF2-40B4-BE49-F238E27FC236}">
                <a16:creationId xmlns:a16="http://schemas.microsoft.com/office/drawing/2014/main" id="{41E3C26E-8938-AA4B-A934-D8E57BAF8DA5}"/>
              </a:ext>
            </a:extLst>
          </p:cNvPr>
          <p:cNvSpPr/>
          <p:nvPr/>
        </p:nvSpPr>
        <p:spPr>
          <a:xfrm>
            <a:off x="6816861" y="4500484"/>
            <a:ext cx="543739" cy="369332"/>
          </a:xfrm>
          <a:prstGeom prst="rect">
            <a:avLst/>
          </a:prstGeom>
          <a:ln>
            <a:noFill/>
          </a:ln>
        </p:spPr>
        <p:txBody>
          <a:bodyPr wrap="none">
            <a:spAutoFit/>
          </a:bodyPr>
          <a:lstStyle/>
          <a:p>
            <a:r>
              <a:rPr kumimoji="1" lang="en-US" altLang="zh-TW"/>
              <a:t>yes</a:t>
            </a:r>
            <a:endParaRPr lang="zh-TW" altLang="en-US"/>
          </a:p>
        </p:txBody>
      </p:sp>
      <p:sp>
        <p:nvSpPr>
          <p:cNvPr id="101" name="矩形 100">
            <a:extLst>
              <a:ext uri="{FF2B5EF4-FFF2-40B4-BE49-F238E27FC236}">
                <a16:creationId xmlns:a16="http://schemas.microsoft.com/office/drawing/2014/main" id="{82AA93CA-6A59-6B4D-8827-9202FAD43513}"/>
              </a:ext>
            </a:extLst>
          </p:cNvPr>
          <p:cNvSpPr/>
          <p:nvPr/>
        </p:nvSpPr>
        <p:spPr>
          <a:xfrm>
            <a:off x="5930778" y="5328007"/>
            <a:ext cx="441146" cy="369332"/>
          </a:xfrm>
          <a:prstGeom prst="rect">
            <a:avLst/>
          </a:prstGeom>
          <a:ln>
            <a:noFill/>
          </a:ln>
        </p:spPr>
        <p:txBody>
          <a:bodyPr wrap="none">
            <a:spAutoFit/>
          </a:bodyPr>
          <a:lstStyle/>
          <a:p>
            <a:r>
              <a:rPr kumimoji="1" lang="en-US" altLang="zh-TW"/>
              <a:t>no</a:t>
            </a:r>
            <a:endParaRPr lang="zh-TW" altLang="en-US"/>
          </a:p>
        </p:txBody>
      </p:sp>
      <p:sp>
        <p:nvSpPr>
          <p:cNvPr id="102" name="矩形 101">
            <a:extLst>
              <a:ext uri="{FF2B5EF4-FFF2-40B4-BE49-F238E27FC236}">
                <a16:creationId xmlns:a16="http://schemas.microsoft.com/office/drawing/2014/main" id="{E46558D7-C426-574E-AF6D-B9897C83B8BC}"/>
              </a:ext>
            </a:extLst>
          </p:cNvPr>
          <p:cNvSpPr/>
          <p:nvPr/>
        </p:nvSpPr>
        <p:spPr>
          <a:xfrm>
            <a:off x="2798953" y="5118605"/>
            <a:ext cx="543739" cy="369332"/>
          </a:xfrm>
          <a:prstGeom prst="rect">
            <a:avLst/>
          </a:prstGeom>
        </p:spPr>
        <p:txBody>
          <a:bodyPr wrap="none">
            <a:spAutoFit/>
          </a:bodyPr>
          <a:lstStyle/>
          <a:p>
            <a:r>
              <a:rPr kumimoji="1" lang="en-US" altLang="zh-TW" dirty="0"/>
              <a:t>yes</a:t>
            </a:r>
            <a:endParaRPr lang="zh-TW" altLang="en-US" dirty="0"/>
          </a:p>
        </p:txBody>
      </p:sp>
      <p:sp>
        <p:nvSpPr>
          <p:cNvPr id="103" name="矩形 102">
            <a:extLst>
              <a:ext uri="{FF2B5EF4-FFF2-40B4-BE49-F238E27FC236}">
                <a16:creationId xmlns:a16="http://schemas.microsoft.com/office/drawing/2014/main" id="{3D390713-7F8F-6746-8BF9-662BED58CA37}"/>
              </a:ext>
            </a:extLst>
          </p:cNvPr>
          <p:cNvSpPr/>
          <p:nvPr/>
        </p:nvSpPr>
        <p:spPr>
          <a:xfrm>
            <a:off x="3732813" y="4307897"/>
            <a:ext cx="441146" cy="369332"/>
          </a:xfrm>
          <a:prstGeom prst="rect">
            <a:avLst/>
          </a:prstGeom>
        </p:spPr>
        <p:txBody>
          <a:bodyPr wrap="none">
            <a:spAutoFit/>
          </a:bodyPr>
          <a:lstStyle/>
          <a:p>
            <a:r>
              <a:rPr kumimoji="1" lang="en-US" altLang="zh-TW"/>
              <a:t>no</a:t>
            </a:r>
            <a:endParaRPr lang="zh-TW" altLang="en-US"/>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spTree>
    <p:extLst>
      <p:ext uri="{BB962C8B-B14F-4D97-AF65-F5344CB8AC3E}">
        <p14:creationId xmlns:p14="http://schemas.microsoft.com/office/powerpoint/2010/main" val="134915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25</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key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knees</a:t>
            </a:r>
            <a:endParaRPr kumimoji="1" lang="zh-TW" altLang="en-US" sz="120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a:ln>
            <a:noFill/>
          </a:ln>
        </p:spPr>
        <p:txBody>
          <a:bodyPr wrap="none">
            <a:spAutoFit/>
          </a:bodyPr>
          <a:lstStyle/>
          <a:p>
            <a:r>
              <a:rPr kumimoji="1" lang="en-US" altLang="zh-TW" dirty="0">
                <a:solidFill>
                  <a:schemeClr val="bg2"/>
                </a:solidFill>
              </a:rPr>
              <a:t>yes</a:t>
            </a:r>
            <a:endParaRPr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pic>
        <p:nvPicPr>
          <p:cNvPr id="37" name="圖片 36">
            <a:extLst>
              <a:ext uri="{FF2B5EF4-FFF2-40B4-BE49-F238E27FC236}">
                <a16:creationId xmlns:a16="http://schemas.microsoft.com/office/drawing/2014/main" id="{A95CD742-E499-944E-8B4D-CBEFCF38AE5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26514" y="1059432"/>
            <a:ext cx="1857855" cy="4615357"/>
          </a:xfrm>
          <a:prstGeom prst="rect">
            <a:avLst/>
          </a:prstGeom>
        </p:spPr>
      </p:pic>
    </p:spTree>
    <p:extLst>
      <p:ext uri="{BB962C8B-B14F-4D97-AF65-F5344CB8AC3E}">
        <p14:creationId xmlns:p14="http://schemas.microsoft.com/office/powerpoint/2010/main" val="1004663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26</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肘形接點 67">
            <a:extLst>
              <a:ext uri="{FF2B5EF4-FFF2-40B4-BE49-F238E27FC236}">
                <a16:creationId xmlns:a16="http://schemas.microsoft.com/office/drawing/2014/main" id="{AB4240F5-AF30-8D41-9D14-72C82C50364B}"/>
              </a:ext>
            </a:extLst>
          </p:cNvPr>
          <p:cNvCxnSpPr>
            <a:cxnSpLocks/>
            <a:stCxn id="34" idx="3"/>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t>yes</a:t>
            </a:r>
            <a:endParaRPr lang="zh-TW" altLang="en-US" dirty="0"/>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a:t>no</a:t>
            </a:r>
            <a:endParaRPr lang="zh-TW" altLang="en-US"/>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pic>
        <p:nvPicPr>
          <p:cNvPr id="6" name="圖片 5">
            <a:extLst>
              <a:ext uri="{FF2B5EF4-FFF2-40B4-BE49-F238E27FC236}">
                <a16:creationId xmlns:a16="http://schemas.microsoft.com/office/drawing/2014/main" id="{90ABEB6F-C84F-4075-9420-571ECA9A630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26514" y="847761"/>
            <a:ext cx="1857855" cy="4615357"/>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flipV="1">
            <a:off x="2495600" y="5077680"/>
            <a:ext cx="6726919" cy="94172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538321" y="4622510"/>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E2FC6A6-785C-3B45-A94A-84B08254E6F6}"/>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knees</a:t>
            </a:r>
            <a:endParaRPr kumimoji="1" lang="zh-TW" altLang="en-US" sz="1200">
              <a:solidFill>
                <a:schemeClr val="bg2"/>
              </a:solidFill>
            </a:endParaRPr>
          </a:p>
        </p:txBody>
      </p:sp>
      <p:sp>
        <p:nvSpPr>
          <p:cNvPr id="43" name="決策 42">
            <a:extLst>
              <a:ext uri="{FF2B5EF4-FFF2-40B4-BE49-F238E27FC236}">
                <a16:creationId xmlns:a16="http://schemas.microsoft.com/office/drawing/2014/main" id="{A3CD8282-A442-944B-9A1E-B2826C78093E}"/>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44" name="直線箭頭接點 43">
            <a:extLst>
              <a:ext uri="{FF2B5EF4-FFF2-40B4-BE49-F238E27FC236}">
                <a16:creationId xmlns:a16="http://schemas.microsoft.com/office/drawing/2014/main" id="{D09989BE-39A0-4C49-8E70-B8B211D09A1D}"/>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22F2A5D4-9628-0C43-9816-FCD1D31B245C}"/>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46" name="直線箭頭接點 45">
            <a:extLst>
              <a:ext uri="{FF2B5EF4-FFF2-40B4-BE49-F238E27FC236}">
                <a16:creationId xmlns:a16="http://schemas.microsoft.com/office/drawing/2014/main" id="{B159FDC5-F7B8-B144-8B25-175C9F2CB66B}"/>
              </a:ext>
            </a:extLst>
          </p:cNvPr>
          <p:cNvCxnSpPr>
            <a:cxnSpLocks/>
            <a:stCxn id="43" idx="3"/>
            <a:endCxn id="42"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決策 46">
            <a:extLst>
              <a:ext uri="{FF2B5EF4-FFF2-40B4-BE49-F238E27FC236}">
                <a16:creationId xmlns:a16="http://schemas.microsoft.com/office/drawing/2014/main" id="{6584C5C2-BE77-1A43-8F03-744A46F9D6A7}"/>
              </a:ext>
            </a:extLst>
          </p:cNvPr>
          <p:cNvSpPr/>
          <p:nvPr/>
        </p:nvSpPr>
        <p:spPr>
          <a:xfrm>
            <a:off x="3854064" y="3062577"/>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48" name="決策 47">
            <a:extLst>
              <a:ext uri="{FF2B5EF4-FFF2-40B4-BE49-F238E27FC236}">
                <a16:creationId xmlns:a16="http://schemas.microsoft.com/office/drawing/2014/main" id="{E6BD3291-044E-A64C-9E1A-0979704B9728}"/>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49" name="矩形 48">
            <a:extLst>
              <a:ext uri="{FF2B5EF4-FFF2-40B4-BE49-F238E27FC236}">
                <a16:creationId xmlns:a16="http://schemas.microsoft.com/office/drawing/2014/main" id="{8076A9AA-290E-D04B-8E8A-FE4CB09886CA}"/>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50" name="直線箭頭接點 49">
            <a:extLst>
              <a:ext uri="{FF2B5EF4-FFF2-40B4-BE49-F238E27FC236}">
                <a16:creationId xmlns:a16="http://schemas.microsoft.com/office/drawing/2014/main" id="{2C9BA016-FBC1-C048-A026-D07898C2C125}"/>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34C001B6-8A83-134B-B793-03798CED4819}"/>
              </a:ext>
            </a:extLst>
          </p:cNvPr>
          <p:cNvSpPr/>
          <p:nvPr/>
        </p:nvSpPr>
        <p:spPr>
          <a:xfrm>
            <a:off x="6577197" y="3214658"/>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a:solidFill>
                <a:schemeClr val="bg2"/>
              </a:solidFill>
            </a:endParaRPr>
          </a:p>
        </p:txBody>
      </p:sp>
      <p:cxnSp>
        <p:nvCxnSpPr>
          <p:cNvPr id="52" name="直線箭頭接點 51">
            <a:extLst>
              <a:ext uri="{FF2B5EF4-FFF2-40B4-BE49-F238E27FC236}">
                <a16:creationId xmlns:a16="http://schemas.microsoft.com/office/drawing/2014/main" id="{64354D7B-73BC-DF49-9AFF-062190BA5233}"/>
              </a:ext>
            </a:extLst>
          </p:cNvPr>
          <p:cNvCxnSpPr>
            <a:cxnSpLocks/>
            <a:stCxn id="47" idx="3"/>
            <a:endCxn id="51" idx="1"/>
          </p:cNvCxnSpPr>
          <p:nvPr/>
        </p:nvCxnSpPr>
        <p:spPr>
          <a:xfrm flipV="1">
            <a:off x="5846490" y="3562091"/>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5C848323-56E5-024E-8A32-D2E8E477EB81}"/>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54" name="直線箭頭接點 53">
            <a:extLst>
              <a:ext uri="{FF2B5EF4-FFF2-40B4-BE49-F238E27FC236}">
                <a16:creationId xmlns:a16="http://schemas.microsoft.com/office/drawing/2014/main" id="{CF574F5C-7F88-A846-979C-C3D095CBEFC9}"/>
              </a:ext>
            </a:extLst>
          </p:cNvPr>
          <p:cNvCxnSpPr>
            <a:cxnSpLocks/>
            <a:stCxn id="48"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E7FD68-A077-8B4F-AF69-370130A08C57}"/>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57" name="直線箭頭接點 56">
            <a:extLst>
              <a:ext uri="{FF2B5EF4-FFF2-40B4-BE49-F238E27FC236}">
                <a16:creationId xmlns:a16="http://schemas.microsoft.com/office/drawing/2014/main" id="{505554D3-6A9B-224B-952B-60032C8D232F}"/>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F1EFE261-146B-9A4E-BEFB-A21DFC2F9507}"/>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60" name="矩形 59">
            <a:extLst>
              <a:ext uri="{FF2B5EF4-FFF2-40B4-BE49-F238E27FC236}">
                <a16:creationId xmlns:a16="http://schemas.microsoft.com/office/drawing/2014/main" id="{ED06BBD5-774D-FC4F-84CC-9B31CDA53891}"/>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61" name="矩形 60">
            <a:extLst>
              <a:ext uri="{FF2B5EF4-FFF2-40B4-BE49-F238E27FC236}">
                <a16:creationId xmlns:a16="http://schemas.microsoft.com/office/drawing/2014/main" id="{93E2A250-8FFD-AA40-9C9E-7C2435949620}"/>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62" name="矩形 61">
            <a:extLst>
              <a:ext uri="{FF2B5EF4-FFF2-40B4-BE49-F238E27FC236}">
                <a16:creationId xmlns:a16="http://schemas.microsoft.com/office/drawing/2014/main" id="{BEAEA0BA-03FA-4A4A-8DCD-58684B83FF1C}"/>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Tree>
    <p:extLst>
      <p:ext uri="{BB962C8B-B14F-4D97-AF65-F5344CB8AC3E}">
        <p14:creationId xmlns:p14="http://schemas.microsoft.com/office/powerpoint/2010/main" val="2212046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8B60CEC-FE8F-4E3D-872A-19764C5B773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408709" y="1297193"/>
            <a:ext cx="1840651" cy="4226661"/>
          </a:xfrm>
          <a:prstGeom prst="rect">
            <a:avLst/>
          </a:prstGeom>
        </p:spPr>
      </p:pic>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27</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a:t>
            </a:r>
            <a:r>
              <a:rPr kumimoji="1" lang="en-US" altLang="zh-TW" sz="1200" dirty="0">
                <a:solidFill>
                  <a:schemeClr val="tx1"/>
                </a:solidFill>
              </a:rPr>
              <a:t> point of</a:t>
            </a:r>
          </a:p>
          <a:p>
            <a:pPr algn="ctr"/>
            <a:r>
              <a:rPr kumimoji="1" lang="en-US" altLang="zh-TW" sz="1200" dirty="0">
                <a:solidFill>
                  <a:schemeClr val="tx1"/>
                </a:solidFill>
              </a:rPr>
              <a:t>knees</a:t>
            </a:r>
            <a:endParaRPr kumimoji="1" lang="zh-TW" altLang="en-US" sz="1200" dirty="0">
              <a:solidFill>
                <a:schemeClr val="tx1"/>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knees? </a:t>
            </a:r>
            <a:endParaRPr kumimoji="1" lang="zh-TW" altLang="en-US" sz="1200">
              <a:solidFill>
                <a:schemeClr val="tx1"/>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solidFill>
              <a:schemeClr val="bg1"/>
            </a:solidFill>
          </a:ln>
        </p:spPr>
        <p:txBody>
          <a:bodyPr wrap="none">
            <a:spAutoFit/>
          </a:bodyPr>
          <a:lstStyle/>
          <a:p>
            <a:r>
              <a:rPr kumimoji="1" lang="en-US" altLang="zh-TW" dirty="0"/>
              <a:t>yes</a:t>
            </a:r>
            <a:endParaRPr kumimoji="1" lang="zh-TW" altLang="en-US" dirty="0"/>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4"/>
          <a:stretch>
            <a:fillRect/>
          </a:stretch>
        </p:blipFill>
        <p:spPr>
          <a:xfrm>
            <a:off x="12357718" y="1140346"/>
            <a:ext cx="8585200" cy="4457700"/>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a:off x="7968208" y="2461631"/>
            <a:ext cx="1688068" cy="246687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538321" y="4622510"/>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150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FBEEBF3-8CE9-4F48-B806-55BDF11640A5}"/>
              </a:ext>
            </a:extLst>
          </p:cNvPr>
          <p:cNvPicPr>
            <a:picLocks noChangeAspect="1"/>
          </p:cNvPicPr>
          <p:nvPr/>
        </p:nvPicPr>
        <p:blipFill>
          <a:blip r:embed="rId3"/>
          <a:stretch>
            <a:fillRect/>
          </a:stretch>
        </p:blipFill>
        <p:spPr>
          <a:xfrm>
            <a:off x="9212808" y="1645473"/>
            <a:ext cx="2165050" cy="4185763"/>
          </a:xfrm>
          <a:prstGeom prst="rect">
            <a:avLst/>
          </a:prstGeom>
        </p:spPr>
      </p:pic>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28</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a:t>
            </a:r>
            <a:r>
              <a:rPr kumimoji="1" lang="en-US" altLang="zh-TW" sz="1200" dirty="0">
                <a:solidFill>
                  <a:schemeClr val="bg2"/>
                </a:solidFill>
              </a:rPr>
              <a:t> point of</a:t>
            </a:r>
          </a:p>
          <a:p>
            <a:pPr algn="ctr"/>
            <a:r>
              <a:rPr kumimoji="1" lang="en-US" altLang="zh-TW" sz="1200" dirty="0">
                <a:solidFill>
                  <a:schemeClr val="bg2"/>
                </a:solidFill>
              </a:rPr>
              <a:t>knees</a:t>
            </a:r>
            <a:endParaRPr kumimoji="1" lang="zh-TW" altLang="en-US"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bows? </a:t>
            </a:r>
            <a:endParaRPr kumimoji="1" lang="zh-TW" altLang="en-US" sz="1200">
              <a:solidFill>
                <a:schemeClr val="tx1"/>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bows</a:t>
            </a:r>
            <a:endParaRPr kumimoji="1" lang="zh-TW" altLang="en-US" sz="1200" dirty="0">
              <a:solidFill>
                <a:schemeClr val="tx1"/>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11F34FB-4B51-5149-91EF-E7218F4CFC03}"/>
              </a:ext>
            </a:extLst>
          </p:cNvPr>
          <p:cNvSpPr/>
          <p:nvPr/>
        </p:nvSpPr>
        <p:spPr>
          <a:xfrm>
            <a:off x="4964819" y="2676320"/>
            <a:ext cx="441146" cy="369332"/>
          </a:xfrm>
          <a:prstGeom prst="rect">
            <a:avLst/>
          </a:prstGeom>
          <a:ln>
            <a:noFill/>
          </a:ln>
        </p:spPr>
        <p:txBody>
          <a:bodyPr wrap="none">
            <a:spAutoFit/>
          </a:bodyPr>
          <a:lstStyle/>
          <a:p>
            <a:r>
              <a:rPr kumimoji="1" lang="en-US" altLang="zh-TW">
                <a:solidFill>
                  <a:schemeClr val="bg2"/>
                </a:solidFill>
              </a:rPr>
              <a:t>no</a:t>
            </a:r>
            <a:endParaRPr lang="zh-TW" altLang="en-US" dirty="0">
              <a:solidFill>
                <a:schemeClr val="bg2"/>
              </a:solidFill>
            </a:endParaRPr>
          </a:p>
        </p:txBody>
      </p:sp>
      <p:sp>
        <p:nvSpPr>
          <p:cNvPr id="97" name="矩形 96">
            <a:extLst>
              <a:ext uri="{FF2B5EF4-FFF2-40B4-BE49-F238E27FC236}">
                <a16:creationId xmlns:a16="http://schemas.microsoft.com/office/drawing/2014/main" id="{0475E3F3-EEBF-EF4C-8318-9276B2659BE7}"/>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kumimoji="1" lang="zh-TW" altLang="en-US" dirty="0">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t>yes</a:t>
            </a:r>
            <a:endParaRPr lang="zh-TW" altLang="en-US" dirty="0"/>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4"/>
          <a:stretch>
            <a:fillRect/>
          </a:stretch>
        </p:blipFill>
        <p:spPr>
          <a:xfrm>
            <a:off x="12357718" y="1140346"/>
            <a:ext cx="8585200" cy="4457700"/>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a:off x="8040216" y="3789040"/>
            <a:ext cx="1779871" cy="103444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767132" y="4528480"/>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35333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95CD7D8-73C3-4DFB-AEC0-DD4E2E5306C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075542" y="1904266"/>
            <a:ext cx="2382198" cy="3693780"/>
          </a:xfrm>
          <a:prstGeom prst="rect">
            <a:avLst/>
          </a:prstGeom>
        </p:spPr>
      </p:pic>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29</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a:t>
            </a:r>
            <a:r>
              <a:rPr kumimoji="1" lang="en-US" altLang="zh-TW" sz="1200" dirty="0">
                <a:solidFill>
                  <a:schemeClr val="bg2"/>
                </a:solidFill>
              </a:rPr>
              <a:t> point of</a:t>
            </a:r>
          </a:p>
          <a:p>
            <a:pPr algn="ctr"/>
            <a:r>
              <a:rPr kumimoji="1" lang="en-US" altLang="zh-TW" sz="1200" dirty="0">
                <a:solidFill>
                  <a:schemeClr val="bg2"/>
                </a:solidFill>
              </a:rPr>
              <a:t>knees</a:t>
            </a:r>
            <a:endParaRPr kumimoji="1" lang="zh-TW" altLang="en-US"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Find neck? </a:t>
            </a:r>
            <a:endParaRPr kumimoji="1" lang="zh-TW" altLang="en-US" sz="1200" dirty="0">
              <a:solidFill>
                <a:schemeClr val="tx1"/>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dirty="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neck</a:t>
            </a:r>
            <a:endParaRPr kumimoji="1" lang="zh-TW" altLang="en-US" sz="1200">
              <a:solidFill>
                <a:schemeClr val="tx1"/>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kumimoji="1" lang="zh-TW" altLang="en-US" dirty="0">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dirty="0">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t>yes</a:t>
            </a:r>
            <a:endParaRPr lang="zh-TW" altLang="en-US"/>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4"/>
          <a:stretch>
            <a:fillRect/>
          </a:stretch>
        </p:blipFill>
        <p:spPr>
          <a:xfrm>
            <a:off x="12357718" y="1140346"/>
            <a:ext cx="8585200" cy="4457700"/>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flipV="1">
            <a:off x="8063824" y="4044159"/>
            <a:ext cx="2045522" cy="8615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855033" y="3630871"/>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98560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a:t>
            </a:fld>
            <a:endParaRPr lang="zh-TW" altLang="en-US"/>
          </a:p>
        </p:txBody>
      </p:sp>
    </p:spTree>
    <p:extLst>
      <p:ext uri="{BB962C8B-B14F-4D97-AF65-F5344CB8AC3E}">
        <p14:creationId xmlns:p14="http://schemas.microsoft.com/office/powerpoint/2010/main" val="1531649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30</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a:t>
            </a:r>
            <a:r>
              <a:rPr kumimoji="1" lang="en-US" altLang="zh-TW" sz="1200" dirty="0">
                <a:solidFill>
                  <a:schemeClr val="bg2"/>
                </a:solidFill>
              </a:rPr>
              <a:t> point of</a:t>
            </a:r>
          </a:p>
          <a:p>
            <a:pPr algn="ctr"/>
            <a:r>
              <a:rPr kumimoji="1" lang="en-US" altLang="zh-TW" sz="1200" dirty="0">
                <a:solidFill>
                  <a:schemeClr val="bg2"/>
                </a:solidFill>
              </a:rPr>
              <a:t>knees</a:t>
            </a:r>
            <a:endParaRPr kumimoji="1" lang="zh-TW" altLang="en-US"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Find neck? </a:t>
            </a:r>
            <a:endParaRPr kumimoji="1" lang="zh-TW" altLang="en-US" sz="1200" dirty="0">
              <a:solidFill>
                <a:schemeClr val="bg2"/>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dirty="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kumimoji="1" lang="zh-TW" altLang="en-US" dirty="0">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dirty="0">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t>no</a:t>
            </a:r>
            <a:endParaRPr lang="zh-TW" altLang="en-US"/>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spTree>
    <p:extLst>
      <p:ext uri="{BB962C8B-B14F-4D97-AF65-F5344CB8AC3E}">
        <p14:creationId xmlns:p14="http://schemas.microsoft.com/office/powerpoint/2010/main" val="1487580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2D Direct Linear Transformation(DLT)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31</a:t>
            </a:fld>
            <a:endParaRPr lang="zh-TW" altLang="en-US" dirty="0"/>
          </a:p>
        </p:txBody>
      </p:sp>
      <mc:AlternateContent xmlns:mc="http://schemas.openxmlformats.org/markup-compatibility/2006" xmlns:a14="http://schemas.microsoft.com/office/drawing/2010/main">
        <mc:Choice Requires="a14">
          <p:sp>
            <p:nvSpPr>
              <p:cNvPr id="7" name="內容版面配置區 5">
                <a:extLst>
                  <a:ext uri="{FF2B5EF4-FFF2-40B4-BE49-F238E27FC236}">
                    <a16:creationId xmlns:a16="http://schemas.microsoft.com/office/drawing/2014/main" id="{29DAA8AF-39FF-3044-9648-232D0CDA44B8}"/>
                  </a:ext>
                </a:extLst>
              </p:cNvPr>
              <p:cNvSpPr>
                <a:spLocks noGrp="1"/>
              </p:cNvSpPr>
              <p:nvPr>
                <p:ph idx="1"/>
              </p:nvPr>
            </p:nvSpPr>
            <p:spPr>
              <a:xfrm>
                <a:off x="609600" y="1772816"/>
                <a:ext cx="10972800" cy="4969341"/>
              </a:xfrm>
            </p:spPr>
            <p:txBody>
              <a:bodyPr/>
              <a:lstStyle/>
              <a:p>
                <a14:m>
                  <m:oMath xmlns:m="http://schemas.openxmlformats.org/officeDocument/2006/math">
                    <m:r>
                      <a:rPr lang="en-US" altLang="zh-TW" b="0" i="1" dirty="0">
                        <a:latin typeface="Cambria Math" panose="02040503050406030204" pitchFamily="18" charset="0"/>
                      </a:rPr>
                      <m:t>𝑇</m:t>
                    </m:r>
                    <m:r>
                      <a:rPr lang="en-US" altLang="zh-TW" b="0" i="1" dirty="0">
                        <a:latin typeface="Cambria Math" panose="02040503050406030204" pitchFamily="18" charset="0"/>
                      </a:rPr>
                      <m:t>:</m:t>
                    </m:r>
                    <m:sSup>
                      <m:sSupPr>
                        <m:ctrlPr>
                          <a:rPr lang="en-US" altLang="zh-TW" b="0" i="1" dirty="0">
                            <a:latin typeface="Cambria Math" panose="02040503050406030204" pitchFamily="18" charset="0"/>
                          </a:rPr>
                        </m:ctrlPr>
                      </m:sSupPr>
                      <m:e>
                        <m:r>
                          <a:rPr lang="en-US" altLang="zh-TW" b="0" i="1" dirty="0">
                            <a:latin typeface="Cambria Math" panose="02040503050406030204" pitchFamily="18" charset="0"/>
                          </a:rPr>
                          <m:t>𝑅</m:t>
                        </m:r>
                      </m:e>
                      <m:sup>
                        <m:r>
                          <a:rPr lang="en-US" altLang="zh-TW" b="0" i="1" dirty="0">
                            <a:latin typeface="Cambria Math" panose="02040503050406030204" pitchFamily="18" charset="0"/>
                          </a:rPr>
                          <m:t>1</m:t>
                        </m:r>
                        <m:r>
                          <a:rPr lang="en-US" altLang="zh-TW" b="0" i="1" dirty="0">
                            <a:latin typeface="Cambria Math" panose="02040503050406030204" pitchFamily="18" charset="0"/>
                            <a:ea typeface="Cambria Math" panose="02040503050406030204" pitchFamily="18" charset="0"/>
                          </a:rPr>
                          <m:t>×3</m:t>
                        </m:r>
                      </m:sup>
                    </m:sSup>
                    <m:r>
                      <a:rPr lang="en-US" altLang="zh-TW" b="0" i="1" dirty="0">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𝑅</m:t>
                        </m:r>
                      </m:e>
                      <m:sup>
                        <m:r>
                          <a:rPr lang="en-US" altLang="zh-TW" i="1" dirty="0">
                            <a:latin typeface="Cambria Math" panose="02040503050406030204" pitchFamily="18" charset="0"/>
                          </a:rPr>
                          <m:t>1</m:t>
                        </m:r>
                        <m:r>
                          <a:rPr lang="en-US" altLang="zh-TW" i="1" dirty="0">
                            <a:latin typeface="Cambria Math" panose="02040503050406030204" pitchFamily="18" charset="0"/>
                            <a:ea typeface="Cambria Math" panose="02040503050406030204" pitchFamily="18" charset="0"/>
                          </a:rPr>
                          <m:t>×3</m:t>
                        </m:r>
                      </m:sup>
                    </m:sSup>
                  </m:oMath>
                </a14:m>
                <a:r>
                  <a:rPr lang="en" altLang="zh-TW" dirty="0"/>
                  <a:t>, Solve T.</a:t>
                </a:r>
              </a:p>
              <a:p>
                <a:r>
                  <a:rPr lang="en" altLang="zh-TW" dirty="0"/>
                  <a:t>Given the set of camera points </a:t>
                </a:r>
                <a14:m>
                  <m:oMath xmlns:m="http://schemas.openxmlformats.org/officeDocument/2006/math">
                    <m:d>
                      <m:dPr>
                        <m:begChr m:val="{"/>
                        <m:ctrlPr>
                          <a:rPr lang="en-US" altLang="zh-TW" b="0" i="1" dirty="0">
                            <a:latin typeface="Cambria Math" panose="02040503050406030204" pitchFamily="18" charset="0"/>
                          </a:rPr>
                        </m:ctrlPr>
                      </m:dPr>
                      <m:e>
                        <m:sSub>
                          <m:sSubPr>
                            <m:ctrlPr>
                              <a:rPr lang="en-US" altLang="zh-TW" b="0" i="1" dirty="0">
                                <a:latin typeface="Cambria Math" panose="02040503050406030204" pitchFamily="18" charset="0"/>
                              </a:rPr>
                            </m:ctrlPr>
                          </m:sSubPr>
                          <m:e>
                            <m:r>
                              <a:rPr lang="en-US" altLang="zh-TW" b="0" i="1" dirty="0">
                                <a:latin typeface="Cambria Math" panose="02040503050406030204" pitchFamily="18" charset="0"/>
                              </a:rPr>
                              <m:t>(</m:t>
                            </m:r>
                            <m:r>
                              <a:rPr lang="en-US" altLang="zh-TW" b="0" i="1" dirty="0">
                                <a:latin typeface="Cambria Math" panose="02040503050406030204" pitchFamily="18" charset="0"/>
                              </a:rPr>
                              <m:t>𝑥</m:t>
                            </m:r>
                          </m:e>
                          <m:sub>
                            <m:r>
                              <a:rPr lang="en-US" altLang="zh-TW" b="0" i="1" dirty="0">
                                <a:latin typeface="Cambria Math" panose="02040503050406030204" pitchFamily="18" charset="0"/>
                              </a:rPr>
                              <m:t>𝑖</m:t>
                            </m:r>
                          </m:sub>
                        </m:sSub>
                        <m:r>
                          <a:rPr lang="en-US" altLang="zh-TW" b="0" i="1" dirty="0">
                            <a:latin typeface="Cambria Math" panose="02040503050406030204" pitchFamily="18" charset="0"/>
                          </a:rPr>
                          <m:t>,</m:t>
                        </m:r>
                        <m:r>
                          <a:rPr lang="en-US" altLang="zh-TW" b="0" i="1" dirty="0">
                            <a:latin typeface="Cambria Math" panose="02040503050406030204" pitchFamily="18" charset="0"/>
                          </a:rPr>
                          <m:t>𝑦𝑖</m:t>
                        </m:r>
                      </m:e>
                    </m:d>
                    <m:r>
                      <a:rPr lang="en-US" altLang="zh-TW" b="0" i="1" dirty="0">
                        <a:latin typeface="Cambria Math" panose="02040503050406030204" pitchFamily="18" charset="0"/>
                      </a:rPr>
                      <m:t>|</m:t>
                    </m:r>
                    <m:r>
                      <a:rPr lang="en-US" altLang="zh-TW" b="0" i="1" dirty="0">
                        <a:latin typeface="Cambria Math" panose="02040503050406030204" pitchFamily="18" charset="0"/>
                      </a:rPr>
                      <m:t>𝑖</m:t>
                    </m:r>
                    <m:r>
                      <a:rPr lang="en-US" altLang="zh-TW" b="0" i="1" dirty="0">
                        <a:latin typeface="Cambria Math" panose="02040503050406030204" pitchFamily="18" charset="0"/>
                      </a:rPr>
                      <m:t>=1…4}</m:t>
                    </m:r>
                  </m:oMath>
                </a14:m>
                <a:r>
                  <a:rPr lang="en" altLang="zh-TW" dirty="0"/>
                  <a:t> and a predefined set of map point</a:t>
                </a:r>
                <a:r>
                  <a:rPr lang="en-US" altLang="zh-TW" dirty="0"/>
                  <a:t> </a:t>
                </a:r>
                <a14:m>
                  <m:oMath xmlns:m="http://schemas.openxmlformats.org/officeDocument/2006/math">
                    <m:d>
                      <m:dPr>
                        <m:begChr m:val="{"/>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m:t>
                            </m:r>
                            <m:r>
                              <a:rPr lang="en-US" altLang="zh-TW" i="1" dirty="0">
                                <a:latin typeface="Cambria Math" panose="02040503050406030204" pitchFamily="18" charset="0"/>
                              </a:rPr>
                              <m:t>𝑥</m:t>
                            </m:r>
                          </m:e>
                          <m:sub>
                            <m:r>
                              <a:rPr lang="en-US" altLang="zh-TW" i="1" dirty="0">
                                <a:latin typeface="Cambria Math" panose="02040503050406030204" pitchFamily="18" charset="0"/>
                              </a:rPr>
                              <m:t>𝑖</m:t>
                            </m:r>
                          </m:sub>
                        </m:sSub>
                        <m:r>
                          <a:rPr lang="en-US" altLang="zh-TW" i="1" dirty="0">
                            <a:latin typeface="Cambria Math" panose="02040503050406030204" pitchFamily="18" charset="0"/>
                          </a:rPr>
                          <m:t>,</m:t>
                        </m:r>
                        <m:r>
                          <a:rPr lang="en-US" altLang="zh-TW" i="1" dirty="0">
                            <a:latin typeface="Cambria Math" panose="02040503050406030204" pitchFamily="18" charset="0"/>
                          </a:rPr>
                          <m:t>𝑦𝑖</m:t>
                        </m:r>
                      </m:e>
                    </m:d>
                    <m:r>
                      <a:rPr lang="en-US" altLang="zh-TW" i="1" dirty="0">
                        <a:latin typeface="Cambria Math" panose="02040503050406030204" pitchFamily="18" charset="0"/>
                      </a:rPr>
                      <m:t>|</m:t>
                    </m:r>
                    <m:r>
                      <a:rPr lang="en-US" altLang="zh-TW" i="1" dirty="0">
                        <a:latin typeface="Cambria Math" panose="02040503050406030204" pitchFamily="18" charset="0"/>
                      </a:rPr>
                      <m:t>𝑖</m:t>
                    </m:r>
                    <m:r>
                      <a:rPr lang="en-US" altLang="zh-TW" i="1" dirty="0">
                        <a:latin typeface="Cambria Math" panose="02040503050406030204" pitchFamily="18" charset="0"/>
                      </a:rPr>
                      <m:t>=1…4}</m:t>
                    </m:r>
                  </m:oMath>
                </a14:m>
                <a:r>
                  <a:rPr lang="en" altLang="zh-TW" dirty="0"/>
                  <a:t> ={(0,0),(0,1),(1,0),(1,1)}</a:t>
                </a:r>
                <a:endParaRPr lang="zh-TW" altLang="en-US" dirty="0"/>
              </a:p>
            </p:txBody>
          </p:sp>
        </mc:Choice>
        <mc:Fallback xmlns="">
          <p:sp>
            <p:nvSpPr>
              <p:cNvPr id="7" name="內容版面配置區 5">
                <a:extLst>
                  <a:ext uri="{FF2B5EF4-FFF2-40B4-BE49-F238E27FC236}">
                    <a16:creationId xmlns:a16="http://schemas.microsoft.com/office/drawing/2014/main" id="{29DAA8AF-39FF-3044-9648-232D0CDA44B8}"/>
                  </a:ext>
                </a:extLst>
              </p:cNvPr>
              <p:cNvSpPr>
                <a:spLocks noGrp="1" noRot="1" noChangeAspect="1" noMove="1" noResize="1" noEditPoints="1" noAdjustHandles="1" noChangeArrowheads="1" noChangeShapeType="1" noTextEdit="1"/>
              </p:cNvSpPr>
              <p:nvPr>
                <p:ph idx="1"/>
              </p:nvPr>
            </p:nvSpPr>
            <p:spPr>
              <a:xfrm>
                <a:off x="609600" y="1772816"/>
                <a:ext cx="10972800" cy="4969341"/>
              </a:xfrm>
              <a:blipFill>
                <a:blip r:embed="rId3"/>
                <a:stretch>
                  <a:fillRect l="-579" t="-1020" r="-579"/>
                </a:stretch>
              </a:blipFill>
            </p:spPr>
            <p:txBody>
              <a:bodyPr/>
              <a:lstStyle/>
              <a:p>
                <a:r>
                  <a:rPr lang="zh-TW" altLang="en-US">
                    <a:noFill/>
                  </a:rPr>
                  <a:t> </a:t>
                </a:r>
              </a:p>
            </p:txBody>
          </p:sp>
        </mc:Fallback>
      </mc:AlternateContent>
      <p:sp>
        <p:nvSpPr>
          <p:cNvPr id="8" name="向右箭號 7">
            <a:extLst>
              <a:ext uri="{FF2B5EF4-FFF2-40B4-BE49-F238E27FC236}">
                <a16:creationId xmlns:a16="http://schemas.microsoft.com/office/drawing/2014/main" id="{F04C39F0-6CF9-D04D-A1BC-84626FB01F8D}"/>
              </a:ext>
            </a:extLst>
          </p:cNvPr>
          <p:cNvSpPr/>
          <p:nvPr/>
        </p:nvSpPr>
        <p:spPr>
          <a:xfrm>
            <a:off x="5108332" y="4007554"/>
            <a:ext cx="585702" cy="3891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C0687F7-6B33-3E48-8BFC-101335044A97}"/>
                  </a:ext>
                </a:extLst>
              </p:cNvPr>
              <p:cNvSpPr/>
              <p:nvPr/>
            </p:nvSpPr>
            <p:spPr>
              <a:xfrm>
                <a:off x="5713308" y="3045323"/>
                <a:ext cx="5775684" cy="2313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1</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1</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e>
                              <m:e>
                                <m:r>
                                  <a:rPr lang="zh-TW" altLang="en-US" i="0">
                                    <a:latin typeface="Cambria Math" panose="02040503050406030204" pitchFamily="18" charset="0"/>
                                  </a:rPr>
                                  <m:t>1</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1</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2</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2</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e>
                              <m:e>
                                <m:r>
                                  <a:rPr lang="zh-TW" altLang="en-US" i="1">
                                    <a:latin typeface="Cambria Math" panose="02040503050406030204" pitchFamily="18" charset="0"/>
                                  </a:rPr>
                                  <m:t>𝑙</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2</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3</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3</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3</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3</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e>
                              <m:e>
                                <m:r>
                                  <a:rPr lang="zh-TW" altLang="en-US" i="0">
                                    <a:latin typeface="Cambria Math" panose="02040503050406030204" pitchFamily="18" charset="0"/>
                                  </a:rPr>
                                  <m:t>1</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3</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4</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4</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e>
                              <m:e>
                                <m:r>
                                  <a:rPr lang="zh-TW" altLang="en-US" i="0">
                                    <a:latin typeface="Cambria Math" panose="02040503050406030204" pitchFamily="18" charset="0"/>
                                  </a:rPr>
                                  <m:t>1</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4</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4</m:t>
                                    </m:r>
                                  </m:sub>
                                </m:sSub>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11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12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13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21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22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23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31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32</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mr>
                          </m:m>
                        </m:e>
                      </m:d>
                    </m:oMath>
                  </m:oMathPara>
                </a14:m>
                <a:endParaRPr lang="zh-TW" altLang="en-US"/>
              </a:p>
            </p:txBody>
          </p:sp>
        </mc:Choice>
        <mc:Fallback xmlns="">
          <p:sp>
            <p:nvSpPr>
              <p:cNvPr id="13" name="矩形 12">
                <a:extLst>
                  <a:ext uri="{FF2B5EF4-FFF2-40B4-BE49-F238E27FC236}">
                    <a16:creationId xmlns:a16="http://schemas.microsoft.com/office/drawing/2014/main" id="{AC0687F7-6B33-3E48-8BFC-101335044A97}"/>
                  </a:ext>
                </a:extLst>
              </p:cNvPr>
              <p:cNvSpPr>
                <a:spLocks noRot="1" noChangeAspect="1" noMove="1" noResize="1" noEditPoints="1" noAdjustHandles="1" noChangeArrowheads="1" noChangeShapeType="1" noTextEdit="1"/>
              </p:cNvSpPr>
              <p:nvPr/>
            </p:nvSpPr>
            <p:spPr>
              <a:xfrm>
                <a:off x="5713308" y="3045323"/>
                <a:ext cx="5775684" cy="231364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98C5A2C-3F49-7745-B60B-71816CB219B2}"/>
                  </a:ext>
                </a:extLst>
              </p:cNvPr>
              <p:cNvSpPr/>
              <p:nvPr/>
            </p:nvSpPr>
            <p:spPr>
              <a:xfrm>
                <a:off x="891998" y="3615895"/>
                <a:ext cx="3950697" cy="11725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2400" i="1">
                              <a:latin typeface="Cambria Math" panose="02040503050406030204" pitchFamily="18" charset="0"/>
                            </a:rPr>
                          </m:ctrlPr>
                        </m:dPr>
                        <m:e>
                          <m:m>
                            <m:mPr>
                              <m:plcHide m:val="on"/>
                              <m:mcs>
                                <m:mc>
                                  <m:mcPr>
                                    <m:count m:val="1"/>
                                    <m:mcJc m:val="center"/>
                                  </m:mcPr>
                                </m:mc>
                              </m:mcs>
                              <m:ctrlPr>
                                <a:rPr lang="zh-TW" altLang="en-US" sz="2400" i="1">
                                  <a:latin typeface="Cambria Math" panose="02040503050406030204" pitchFamily="18" charset="0"/>
                                </a:rPr>
                              </m:ctrlPr>
                            </m:mP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𝑋</m:t>
                                    </m:r>
                                  </m:e>
                                  <m:sub>
                                    <m:r>
                                      <a:rPr lang="zh-TW" altLang="en-US" sz="2400" i="1">
                                        <a:latin typeface="Cambria Math" panose="02040503050406030204" pitchFamily="18" charset="0"/>
                                      </a:rPr>
                                      <m:t>𝑖</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𝑌</m:t>
                                    </m:r>
                                  </m:e>
                                  <m:sub>
                                    <m:r>
                                      <a:rPr lang="zh-TW" altLang="en-US" sz="2400" i="1">
                                        <a:latin typeface="Cambria Math" panose="02040503050406030204" pitchFamily="18" charset="0"/>
                                      </a:rPr>
                                      <m:t>𝑖</m:t>
                                    </m:r>
                                  </m:sub>
                                </m:sSub>
                              </m:e>
                            </m:mr>
                            <m:mr>
                              <m:e>
                                <m:r>
                                  <a:rPr lang="zh-TW" altLang="en-US" sz="2400" i="0">
                                    <a:latin typeface="Cambria Math" panose="02040503050406030204" pitchFamily="18" charset="0"/>
                                  </a:rPr>
                                  <m:t>1</m:t>
                                </m:r>
                              </m:e>
                            </m:mr>
                          </m:m>
                        </m:e>
                      </m:d>
                      <m:r>
                        <a:rPr lang="zh-TW" altLang="en-US" sz="2400" i="0">
                          <a:latin typeface="Cambria Math" panose="02040503050406030204" pitchFamily="18" charset="0"/>
                        </a:rPr>
                        <m:t>=</m:t>
                      </m:r>
                      <m:d>
                        <m:dPr>
                          <m:begChr m:val="["/>
                          <m:endChr m:val="]"/>
                          <m:ctrlPr>
                            <a:rPr lang="zh-TW" altLang="en-US" sz="2400" i="1">
                              <a:latin typeface="Cambria Math" panose="02040503050406030204" pitchFamily="18" charset="0"/>
                            </a:rPr>
                          </m:ctrlPr>
                        </m:dPr>
                        <m:e>
                          <m:m>
                            <m:mPr>
                              <m:plcHide m:val="on"/>
                              <m:mcs>
                                <m:mc>
                                  <m:mcPr>
                                    <m:count m:val="3"/>
                                    <m:mcJc m:val="center"/>
                                  </m:mcPr>
                                </m:mc>
                              </m:mcs>
                              <m:ctrlPr>
                                <a:rPr lang="zh-TW" altLang="en-US" sz="2400" i="1">
                                  <a:latin typeface="Cambria Math" panose="02040503050406030204" pitchFamily="18" charset="0"/>
                                </a:rPr>
                              </m:ctrlPr>
                            </m:mP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11</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12</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13</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21</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22</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23</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33</m:t>
                                    </m:r>
                                  </m:sub>
                                </m:sSub>
                              </m:e>
                            </m:mr>
                          </m:m>
                        </m:e>
                      </m:d>
                      <m:d>
                        <m:dPr>
                          <m:begChr m:val="["/>
                          <m:endChr m:val="]"/>
                          <m:ctrlPr>
                            <a:rPr lang="zh-TW" altLang="en-US" sz="2400" i="1">
                              <a:latin typeface="Cambria Math" panose="02040503050406030204" pitchFamily="18" charset="0"/>
                            </a:rPr>
                          </m:ctrlPr>
                        </m:dPr>
                        <m:e>
                          <m:m>
                            <m:mPr>
                              <m:plcHide m:val="on"/>
                              <m:mcs>
                                <m:mc>
                                  <m:mcPr>
                                    <m:count m:val="1"/>
                                    <m:mcJc m:val="center"/>
                                  </m:mcPr>
                                </m:mc>
                              </m:mcs>
                              <m:ctrlPr>
                                <a:rPr lang="zh-TW" altLang="en-US" sz="2400" i="1">
                                  <a:latin typeface="Cambria Math" panose="02040503050406030204" pitchFamily="18" charset="0"/>
                                </a:rPr>
                              </m:ctrlPr>
                            </m:mP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𝑢</m:t>
                                    </m:r>
                                  </m:e>
                                  <m:sub>
                                    <m:r>
                                      <a:rPr lang="zh-TW" altLang="en-US" sz="2400" i="1">
                                        <a:latin typeface="Cambria Math" panose="02040503050406030204" pitchFamily="18" charset="0"/>
                                      </a:rPr>
                                      <m:t>𝑖</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𝑣</m:t>
                                    </m:r>
                                  </m:e>
                                  <m:sub>
                                    <m:r>
                                      <a:rPr lang="zh-TW" altLang="en-US" sz="2400" i="1">
                                        <a:latin typeface="Cambria Math" panose="02040503050406030204" pitchFamily="18" charset="0"/>
                                      </a:rPr>
                                      <m:t>𝑖</m:t>
                                    </m:r>
                                  </m:sub>
                                </m:sSub>
                              </m:e>
                            </m:mr>
                            <m:mr>
                              <m:e>
                                <m:r>
                                  <a:rPr lang="zh-TW" altLang="en-US" sz="2400" i="0">
                                    <a:latin typeface="Cambria Math" panose="02040503050406030204" pitchFamily="18" charset="0"/>
                                  </a:rPr>
                                  <m:t>1</m:t>
                                </m:r>
                              </m:e>
                            </m:mr>
                          </m:m>
                        </m:e>
                      </m:d>
                    </m:oMath>
                  </m:oMathPara>
                </a14:m>
                <a:endParaRPr lang="zh-TW" altLang="en-US" sz="2400"/>
              </a:p>
            </p:txBody>
          </p:sp>
        </mc:Choice>
        <mc:Fallback xmlns="">
          <p:sp>
            <p:nvSpPr>
              <p:cNvPr id="14" name="矩形 13">
                <a:extLst>
                  <a:ext uri="{FF2B5EF4-FFF2-40B4-BE49-F238E27FC236}">
                    <a16:creationId xmlns:a16="http://schemas.microsoft.com/office/drawing/2014/main" id="{698C5A2C-3F49-7745-B60B-71816CB219B2}"/>
                  </a:ext>
                </a:extLst>
              </p:cNvPr>
              <p:cNvSpPr>
                <a:spLocks noRot="1" noChangeAspect="1" noMove="1" noResize="1" noEditPoints="1" noAdjustHandles="1" noChangeArrowheads="1" noChangeShapeType="1" noTextEdit="1"/>
              </p:cNvSpPr>
              <p:nvPr/>
            </p:nvSpPr>
            <p:spPr>
              <a:xfrm>
                <a:off x="891998" y="3615895"/>
                <a:ext cx="3950697" cy="1172500"/>
              </a:xfrm>
              <a:prstGeom prst="rect">
                <a:avLst/>
              </a:prstGeom>
              <a:blipFill>
                <a:blip r:embed="rId5"/>
                <a:stretch>
                  <a:fillRect b="-10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B318689-1025-F747-AC34-A233E85102FF}"/>
                  </a:ext>
                </a:extLst>
              </p:cNvPr>
              <p:cNvSpPr/>
              <p:nvPr/>
            </p:nvSpPr>
            <p:spPr>
              <a:xfrm>
                <a:off x="2457763" y="5467407"/>
                <a:ext cx="6472541"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𝑋</m:t>
                      </m:r>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r>
                        <a:rPr lang="zh-TW" altLang="en-US" sz="2400" i="0">
                          <a:latin typeface="Cambria Math" panose="02040503050406030204" pitchFamily="18" charset="0"/>
                        </a:rPr>
                        <m:t> </m:t>
                      </m:r>
                      <m:r>
                        <a:rPr lang="zh-TW" altLang="en-US" sz="2400" i="1">
                          <a:latin typeface="Cambria Math" panose="02040503050406030204" pitchFamily="18" charset="0"/>
                        </a:rPr>
                        <m:t>𝑌</m:t>
                      </m:r>
                      <m:r>
                        <a:rPr lang="zh-TW" altLang="en-US" sz="2400" i="0">
                          <a:latin typeface="Cambria Math" panose="02040503050406030204" pitchFamily="18" charset="0"/>
                        </a:rPr>
                        <m:t>= </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oMath>
                  </m:oMathPara>
                </a14:m>
                <a:endParaRPr lang="zh-TW" altLang="en-US" sz="2400"/>
              </a:p>
            </p:txBody>
          </p:sp>
        </mc:Choice>
        <mc:Fallback xmlns="">
          <p:sp>
            <p:nvSpPr>
              <p:cNvPr id="15" name="矩形 14">
                <a:extLst>
                  <a:ext uri="{FF2B5EF4-FFF2-40B4-BE49-F238E27FC236}">
                    <a16:creationId xmlns:a16="http://schemas.microsoft.com/office/drawing/2014/main" id="{1B318689-1025-F747-AC34-A233E85102FF}"/>
                  </a:ext>
                </a:extLst>
              </p:cNvPr>
              <p:cNvSpPr>
                <a:spLocks noRot="1" noChangeAspect="1" noMove="1" noResize="1" noEditPoints="1" noAdjustHandles="1" noChangeArrowheads="1" noChangeShapeType="1" noTextEdit="1"/>
              </p:cNvSpPr>
              <p:nvPr/>
            </p:nvSpPr>
            <p:spPr>
              <a:xfrm>
                <a:off x="2457763" y="5467407"/>
                <a:ext cx="6472541" cy="855875"/>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2211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a:t>2D Direct Linear Transform from image to coordinate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32</a:t>
            </a:fld>
            <a:endParaRPr lang="zh-TW" altLang="en-US" dirty="0"/>
          </a:p>
        </p:txBody>
      </p:sp>
      <p:pic>
        <p:nvPicPr>
          <p:cNvPr id="1026" name="Picture 2">
            <a:extLst>
              <a:ext uri="{FF2B5EF4-FFF2-40B4-BE49-F238E27FC236}">
                <a16:creationId xmlns:a16="http://schemas.microsoft.com/office/drawing/2014/main" id="{2A6EA2FD-298C-4266-9F8A-C4635FEADD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67" y="1633113"/>
            <a:ext cx="5306284"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537384-8FA3-4F75-8FFD-3DF4DFB749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97891" y="1772816"/>
            <a:ext cx="6572855" cy="2816938"/>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E191942F-35F4-7D49-9AC9-2520AA38F464}"/>
              </a:ext>
            </a:extLst>
          </p:cNvPr>
          <p:cNvSpPr/>
          <p:nvPr/>
        </p:nvSpPr>
        <p:spPr>
          <a:xfrm>
            <a:off x="1954057" y="3217289"/>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FDD2004C-C62D-2E4C-8847-D1E70766AD1F}"/>
              </a:ext>
            </a:extLst>
          </p:cNvPr>
          <p:cNvSpPr/>
          <p:nvPr/>
        </p:nvSpPr>
        <p:spPr>
          <a:xfrm>
            <a:off x="1450001" y="3793353"/>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BE5A49AA-D579-694C-87A9-4B93F839FDA6}"/>
              </a:ext>
            </a:extLst>
          </p:cNvPr>
          <p:cNvSpPr/>
          <p:nvPr/>
        </p:nvSpPr>
        <p:spPr>
          <a:xfrm>
            <a:off x="3178193" y="3217289"/>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A99899DE-9EFF-9246-BA04-C27D62CA9D6F}"/>
              </a:ext>
            </a:extLst>
          </p:cNvPr>
          <p:cNvSpPr/>
          <p:nvPr/>
        </p:nvSpPr>
        <p:spPr>
          <a:xfrm>
            <a:off x="3466225" y="3793353"/>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6" name="直線箭頭接點 5">
            <a:extLst>
              <a:ext uri="{FF2B5EF4-FFF2-40B4-BE49-F238E27FC236}">
                <a16:creationId xmlns:a16="http://schemas.microsoft.com/office/drawing/2014/main" id="{A02C75DB-8F35-ED49-8EC5-67A0B56FB4EC}"/>
              </a:ext>
            </a:extLst>
          </p:cNvPr>
          <p:cNvCxnSpPr/>
          <p:nvPr/>
        </p:nvCxnSpPr>
        <p:spPr>
          <a:xfrm flipV="1">
            <a:off x="2098073" y="1993153"/>
            <a:ext cx="3816424"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6EBC6E25-5201-BE41-BC61-1C6CF16C03C9}"/>
              </a:ext>
            </a:extLst>
          </p:cNvPr>
          <p:cNvCxnSpPr>
            <a:cxnSpLocks/>
          </p:cNvCxnSpPr>
          <p:nvPr/>
        </p:nvCxnSpPr>
        <p:spPr>
          <a:xfrm flipV="1">
            <a:off x="3267985" y="1993153"/>
            <a:ext cx="8348936" cy="126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AE35A617-DF1D-2A4B-9836-16A2D2856C6B}"/>
              </a:ext>
            </a:extLst>
          </p:cNvPr>
          <p:cNvCxnSpPr>
            <a:cxnSpLocks/>
          </p:cNvCxnSpPr>
          <p:nvPr/>
        </p:nvCxnSpPr>
        <p:spPr>
          <a:xfrm>
            <a:off x="3538233" y="3815351"/>
            <a:ext cx="8168480" cy="40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8EF1A20C-1B8A-C041-8723-6380E1826FE4}"/>
              </a:ext>
            </a:extLst>
          </p:cNvPr>
          <p:cNvCxnSpPr>
            <a:cxnSpLocks/>
            <a:stCxn id="8" idx="5"/>
          </p:cNvCxnSpPr>
          <p:nvPr/>
        </p:nvCxnSpPr>
        <p:spPr>
          <a:xfrm>
            <a:off x="1572926" y="3916278"/>
            <a:ext cx="4557595" cy="32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F175C5E8-4653-FC4F-8FB8-16CD2216BFD4}"/>
              </a:ext>
            </a:extLst>
          </p:cNvPr>
          <p:cNvSpPr txBox="1"/>
          <p:nvPr/>
        </p:nvSpPr>
        <p:spPr>
          <a:xfrm>
            <a:off x="1403498" y="3321306"/>
            <a:ext cx="1234635" cy="338554"/>
          </a:xfrm>
          <a:prstGeom prst="rect">
            <a:avLst/>
          </a:prstGeom>
          <a:noFill/>
        </p:spPr>
        <p:txBody>
          <a:bodyPr wrap="square" rtlCol="0">
            <a:spAutoFit/>
          </a:bodyPr>
          <a:lstStyle/>
          <a:p>
            <a:pPr algn="ctr"/>
            <a:r>
              <a:rPr kumimoji="1" lang="en-US" altLang="zh-TW" sz="1600">
                <a:solidFill>
                  <a:srgbClr val="FF0000"/>
                </a:solidFill>
              </a:rPr>
              <a:t>(u1,v1)</a:t>
            </a:r>
            <a:endParaRPr kumimoji="1" lang="zh-TW" altLang="en-US" sz="1600">
              <a:solidFill>
                <a:srgbClr val="FF0000"/>
              </a:solidFill>
            </a:endParaRPr>
          </a:p>
        </p:txBody>
      </p:sp>
      <p:sp>
        <p:nvSpPr>
          <p:cNvPr id="16" name="文字方塊 15">
            <a:extLst>
              <a:ext uri="{FF2B5EF4-FFF2-40B4-BE49-F238E27FC236}">
                <a16:creationId xmlns:a16="http://schemas.microsoft.com/office/drawing/2014/main" id="{487609B0-6B5F-2C4B-900D-4A4F2BF2CB5F}"/>
              </a:ext>
            </a:extLst>
          </p:cNvPr>
          <p:cNvSpPr txBox="1"/>
          <p:nvPr/>
        </p:nvSpPr>
        <p:spPr>
          <a:xfrm>
            <a:off x="1215031" y="3891017"/>
            <a:ext cx="1234635" cy="338554"/>
          </a:xfrm>
          <a:prstGeom prst="rect">
            <a:avLst/>
          </a:prstGeom>
          <a:noFill/>
        </p:spPr>
        <p:txBody>
          <a:bodyPr wrap="square" rtlCol="0">
            <a:spAutoFit/>
          </a:bodyPr>
          <a:lstStyle/>
          <a:p>
            <a:pPr algn="ctr"/>
            <a:r>
              <a:rPr kumimoji="1" lang="en-US" altLang="zh-TW" sz="1600">
                <a:solidFill>
                  <a:srgbClr val="FF0000"/>
                </a:solidFill>
              </a:rPr>
              <a:t>(u2,v2)</a:t>
            </a:r>
            <a:endParaRPr kumimoji="1" lang="zh-TW" altLang="en-US" sz="1600">
              <a:solidFill>
                <a:srgbClr val="FF0000"/>
              </a:solidFill>
            </a:endParaRPr>
          </a:p>
        </p:txBody>
      </p:sp>
      <p:sp>
        <p:nvSpPr>
          <p:cNvPr id="18" name="文字方塊 17">
            <a:extLst>
              <a:ext uri="{FF2B5EF4-FFF2-40B4-BE49-F238E27FC236}">
                <a16:creationId xmlns:a16="http://schemas.microsoft.com/office/drawing/2014/main" id="{7B989508-FEC2-8C42-9324-C1E48786390E}"/>
              </a:ext>
            </a:extLst>
          </p:cNvPr>
          <p:cNvSpPr txBox="1"/>
          <p:nvPr/>
        </p:nvSpPr>
        <p:spPr>
          <a:xfrm>
            <a:off x="2920915" y="3891017"/>
            <a:ext cx="1234635" cy="338554"/>
          </a:xfrm>
          <a:prstGeom prst="rect">
            <a:avLst/>
          </a:prstGeom>
          <a:noFill/>
        </p:spPr>
        <p:txBody>
          <a:bodyPr wrap="square" rtlCol="0">
            <a:spAutoFit/>
          </a:bodyPr>
          <a:lstStyle/>
          <a:p>
            <a:pPr algn="ctr"/>
            <a:r>
              <a:rPr kumimoji="1" lang="en-US" altLang="zh-TW" sz="1600">
                <a:solidFill>
                  <a:srgbClr val="FF0000"/>
                </a:solidFill>
              </a:rPr>
              <a:t>(u3,v3)</a:t>
            </a:r>
            <a:endParaRPr kumimoji="1" lang="zh-TW" altLang="en-US" sz="1600">
              <a:solidFill>
                <a:srgbClr val="FF0000"/>
              </a:solidFill>
            </a:endParaRPr>
          </a:p>
        </p:txBody>
      </p:sp>
      <p:sp>
        <p:nvSpPr>
          <p:cNvPr id="19" name="文字方塊 18">
            <a:extLst>
              <a:ext uri="{FF2B5EF4-FFF2-40B4-BE49-F238E27FC236}">
                <a16:creationId xmlns:a16="http://schemas.microsoft.com/office/drawing/2014/main" id="{150D9588-D0A0-A744-AF9A-2824988A4D02}"/>
              </a:ext>
            </a:extLst>
          </p:cNvPr>
          <p:cNvSpPr txBox="1"/>
          <p:nvPr/>
        </p:nvSpPr>
        <p:spPr>
          <a:xfrm>
            <a:off x="2620451" y="3330515"/>
            <a:ext cx="1234635" cy="338554"/>
          </a:xfrm>
          <a:prstGeom prst="rect">
            <a:avLst/>
          </a:prstGeom>
          <a:noFill/>
        </p:spPr>
        <p:txBody>
          <a:bodyPr wrap="square" rtlCol="0">
            <a:spAutoFit/>
          </a:bodyPr>
          <a:lstStyle/>
          <a:p>
            <a:pPr algn="ctr"/>
            <a:r>
              <a:rPr kumimoji="1" lang="en-US" altLang="zh-TW" sz="1600">
                <a:solidFill>
                  <a:srgbClr val="FF0000"/>
                </a:solidFill>
              </a:rPr>
              <a:t>(u4,v4)</a:t>
            </a:r>
            <a:endParaRPr kumimoji="1" lang="zh-TW" altLang="en-US" sz="1600">
              <a:solidFill>
                <a:srgbClr val="FF0000"/>
              </a:solidFill>
            </a:endParaRPr>
          </a:p>
        </p:txBody>
      </p:sp>
      <p:sp>
        <p:nvSpPr>
          <p:cNvPr id="20" name="文字方塊 19">
            <a:extLst>
              <a:ext uri="{FF2B5EF4-FFF2-40B4-BE49-F238E27FC236}">
                <a16:creationId xmlns:a16="http://schemas.microsoft.com/office/drawing/2014/main" id="{8417BBDE-B038-CB4B-94D8-5AE59CB36E6E}"/>
              </a:ext>
            </a:extLst>
          </p:cNvPr>
          <p:cNvSpPr txBox="1"/>
          <p:nvPr/>
        </p:nvSpPr>
        <p:spPr>
          <a:xfrm>
            <a:off x="5550953" y="1996227"/>
            <a:ext cx="1234635" cy="338554"/>
          </a:xfrm>
          <a:prstGeom prst="rect">
            <a:avLst/>
          </a:prstGeom>
          <a:noFill/>
        </p:spPr>
        <p:txBody>
          <a:bodyPr wrap="square" rtlCol="0">
            <a:spAutoFit/>
          </a:bodyPr>
          <a:lstStyle/>
          <a:p>
            <a:pPr algn="ctr"/>
            <a:r>
              <a:rPr kumimoji="1" lang="en-US" altLang="zh-TW" sz="1600">
                <a:solidFill>
                  <a:srgbClr val="FF0000"/>
                </a:solidFill>
              </a:rPr>
              <a:t>(X1,Y1)</a:t>
            </a:r>
            <a:endParaRPr kumimoji="1" lang="zh-TW" altLang="en-US" sz="1600">
              <a:solidFill>
                <a:srgbClr val="FF0000"/>
              </a:solidFill>
            </a:endParaRPr>
          </a:p>
        </p:txBody>
      </p:sp>
      <p:sp>
        <p:nvSpPr>
          <p:cNvPr id="21" name="文字方塊 20">
            <a:extLst>
              <a:ext uri="{FF2B5EF4-FFF2-40B4-BE49-F238E27FC236}">
                <a16:creationId xmlns:a16="http://schemas.microsoft.com/office/drawing/2014/main" id="{6895F85B-73E5-5F4E-B13E-916B7AF15BB9}"/>
              </a:ext>
            </a:extLst>
          </p:cNvPr>
          <p:cNvSpPr txBox="1"/>
          <p:nvPr/>
        </p:nvSpPr>
        <p:spPr>
          <a:xfrm>
            <a:off x="6057487" y="4026132"/>
            <a:ext cx="1234635" cy="338554"/>
          </a:xfrm>
          <a:prstGeom prst="rect">
            <a:avLst/>
          </a:prstGeom>
          <a:noFill/>
        </p:spPr>
        <p:txBody>
          <a:bodyPr wrap="square" rtlCol="0">
            <a:spAutoFit/>
          </a:bodyPr>
          <a:lstStyle/>
          <a:p>
            <a:pPr algn="ctr"/>
            <a:r>
              <a:rPr kumimoji="1" lang="en-US" altLang="zh-TW" sz="1600">
                <a:solidFill>
                  <a:srgbClr val="FF0000"/>
                </a:solidFill>
              </a:rPr>
              <a:t>(X2,Y2)</a:t>
            </a:r>
            <a:endParaRPr kumimoji="1" lang="zh-TW" altLang="en-US" sz="1600">
              <a:solidFill>
                <a:srgbClr val="FF0000"/>
              </a:solidFill>
            </a:endParaRPr>
          </a:p>
        </p:txBody>
      </p:sp>
      <p:sp>
        <p:nvSpPr>
          <p:cNvPr id="22" name="文字方塊 21">
            <a:extLst>
              <a:ext uri="{FF2B5EF4-FFF2-40B4-BE49-F238E27FC236}">
                <a16:creationId xmlns:a16="http://schemas.microsoft.com/office/drawing/2014/main" id="{A1C1B079-0D05-5445-8BE0-8A7F562C249E}"/>
              </a:ext>
            </a:extLst>
          </p:cNvPr>
          <p:cNvSpPr txBox="1"/>
          <p:nvPr/>
        </p:nvSpPr>
        <p:spPr>
          <a:xfrm>
            <a:off x="11089885" y="4273198"/>
            <a:ext cx="1234635" cy="338554"/>
          </a:xfrm>
          <a:prstGeom prst="rect">
            <a:avLst/>
          </a:prstGeom>
          <a:noFill/>
        </p:spPr>
        <p:txBody>
          <a:bodyPr wrap="square" rtlCol="0">
            <a:spAutoFit/>
          </a:bodyPr>
          <a:lstStyle/>
          <a:p>
            <a:pPr algn="ctr"/>
            <a:r>
              <a:rPr kumimoji="1" lang="en-US" altLang="zh-TW" sz="1600">
                <a:solidFill>
                  <a:srgbClr val="FF0000"/>
                </a:solidFill>
              </a:rPr>
              <a:t>(X3,Y3)</a:t>
            </a:r>
            <a:endParaRPr kumimoji="1" lang="zh-TW" altLang="en-US" sz="1600">
              <a:solidFill>
                <a:srgbClr val="FF0000"/>
              </a:solidFill>
            </a:endParaRPr>
          </a:p>
        </p:txBody>
      </p:sp>
      <p:sp>
        <p:nvSpPr>
          <p:cNvPr id="23" name="文字方塊 22">
            <a:extLst>
              <a:ext uri="{FF2B5EF4-FFF2-40B4-BE49-F238E27FC236}">
                <a16:creationId xmlns:a16="http://schemas.microsoft.com/office/drawing/2014/main" id="{8CAE9FDF-27EC-5942-BC6E-B7A0C5CBAFFF}"/>
              </a:ext>
            </a:extLst>
          </p:cNvPr>
          <p:cNvSpPr txBox="1"/>
          <p:nvPr/>
        </p:nvSpPr>
        <p:spPr>
          <a:xfrm>
            <a:off x="11089395" y="1996227"/>
            <a:ext cx="1234635" cy="338554"/>
          </a:xfrm>
          <a:prstGeom prst="rect">
            <a:avLst/>
          </a:prstGeom>
          <a:noFill/>
        </p:spPr>
        <p:txBody>
          <a:bodyPr wrap="square" rtlCol="0">
            <a:spAutoFit/>
          </a:bodyPr>
          <a:lstStyle/>
          <a:p>
            <a:pPr algn="ctr"/>
            <a:r>
              <a:rPr kumimoji="1" lang="en-US" altLang="zh-TW" sz="1600">
                <a:solidFill>
                  <a:srgbClr val="FF0000"/>
                </a:solidFill>
              </a:rPr>
              <a:t>(X4,Y4)</a:t>
            </a:r>
            <a:endParaRPr kumimoji="1" lang="zh-TW" altLang="en-US" sz="1600">
              <a:solidFill>
                <a:srgbClr val="FF0000"/>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0798F75-6ED7-1244-A03D-9C859BAB13CB}"/>
                  </a:ext>
                </a:extLst>
              </p:cNvPr>
              <p:cNvSpPr/>
              <p:nvPr/>
            </p:nvSpPr>
            <p:spPr>
              <a:xfrm>
                <a:off x="2449666" y="5140430"/>
                <a:ext cx="6472541"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𝑋</m:t>
                      </m:r>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r>
                        <a:rPr lang="zh-TW" altLang="en-US" sz="2400" i="0">
                          <a:latin typeface="Cambria Math" panose="02040503050406030204" pitchFamily="18" charset="0"/>
                        </a:rPr>
                        <m:t> </m:t>
                      </m:r>
                      <m:r>
                        <a:rPr lang="zh-TW" altLang="en-US" sz="2400" i="1">
                          <a:latin typeface="Cambria Math" panose="02040503050406030204" pitchFamily="18" charset="0"/>
                        </a:rPr>
                        <m:t>𝑌</m:t>
                      </m:r>
                      <m:r>
                        <a:rPr lang="zh-TW" altLang="en-US" sz="2400" i="0">
                          <a:latin typeface="Cambria Math" panose="02040503050406030204" pitchFamily="18" charset="0"/>
                        </a:rPr>
                        <m:t>= </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oMath>
                  </m:oMathPara>
                </a14:m>
                <a:endParaRPr lang="zh-TW" altLang="en-US" sz="2400"/>
              </a:p>
            </p:txBody>
          </p:sp>
        </mc:Choice>
        <mc:Fallback xmlns="">
          <p:sp>
            <p:nvSpPr>
              <p:cNvPr id="7" name="矩形 6">
                <a:extLst>
                  <a:ext uri="{FF2B5EF4-FFF2-40B4-BE49-F238E27FC236}">
                    <a16:creationId xmlns:a16="http://schemas.microsoft.com/office/drawing/2014/main" id="{E0798F75-6ED7-1244-A03D-9C859BAB13CB}"/>
                  </a:ext>
                </a:extLst>
              </p:cNvPr>
              <p:cNvSpPr>
                <a:spLocks noRot="1" noChangeAspect="1" noMove="1" noResize="1" noEditPoints="1" noAdjustHandles="1" noChangeArrowheads="1" noChangeShapeType="1" noTextEdit="1"/>
              </p:cNvSpPr>
              <p:nvPr/>
            </p:nvSpPr>
            <p:spPr>
              <a:xfrm>
                <a:off x="2449666" y="5140430"/>
                <a:ext cx="6472541" cy="855875"/>
              </a:xfrm>
              <a:prstGeom prst="rect">
                <a:avLst/>
              </a:prstGeom>
              <a:blipFill>
                <a:blip r:embed="rId5"/>
                <a:stretch>
                  <a:fillRect b="-14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8217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399"/>
            <a:ext cx="11582400" cy="1022247"/>
          </a:xfrm>
        </p:spPr>
        <p:txBody>
          <a:bodyPr>
            <a:normAutofit/>
          </a:bodyPr>
          <a:lstStyle/>
          <a:p>
            <a:r>
              <a:rPr lang="en-US" altLang="zh-TW" dirty="0"/>
              <a:t>2D DLT mapping image to coordinates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33</a:t>
            </a:fld>
            <a:endParaRPr lang="zh-TW" altLang="en-US" dirty="0"/>
          </a:p>
        </p:txBody>
      </p:sp>
      <p:pic>
        <p:nvPicPr>
          <p:cNvPr id="9" name="圖片 8">
            <a:extLst>
              <a:ext uri="{FF2B5EF4-FFF2-40B4-BE49-F238E27FC236}">
                <a16:creationId xmlns:a16="http://schemas.microsoft.com/office/drawing/2014/main" id="{58D4E465-75CA-4C33-98D9-7E9D31AFC2B9}"/>
              </a:ext>
            </a:extLst>
          </p:cNvPr>
          <p:cNvPicPr>
            <a:picLocks noChangeAspect="1"/>
          </p:cNvPicPr>
          <p:nvPr/>
        </p:nvPicPr>
        <p:blipFill rotWithShape="1">
          <a:blip r:embed="rId3">
            <a:extLst>
              <a:ext uri="{28A0092B-C50C-407E-A947-70E740481C1C}">
                <a14:useLocalDpi xmlns:a14="http://schemas.microsoft.com/office/drawing/2010/main"/>
              </a:ext>
            </a:extLst>
          </a:blip>
          <a:srcRect r="-903" b="31152"/>
          <a:stretch/>
        </p:blipFill>
        <p:spPr>
          <a:xfrm>
            <a:off x="479376" y="2204864"/>
            <a:ext cx="3096344" cy="2528365"/>
          </a:xfrm>
          <a:prstGeom prst="rect">
            <a:avLst/>
          </a:prstGeom>
        </p:spPr>
      </p:pic>
      <p:pic>
        <p:nvPicPr>
          <p:cNvPr id="10" name="圖片 9">
            <a:extLst>
              <a:ext uri="{FF2B5EF4-FFF2-40B4-BE49-F238E27FC236}">
                <a16:creationId xmlns:a16="http://schemas.microsoft.com/office/drawing/2014/main" id="{76FEBE04-63E4-4A0E-A1F9-379D51A4C434}"/>
              </a:ext>
            </a:extLst>
          </p:cNvPr>
          <p:cNvPicPr>
            <a:picLocks noChangeAspect="1"/>
          </p:cNvPicPr>
          <p:nvPr/>
        </p:nvPicPr>
        <p:blipFill>
          <a:blip r:embed="rId4"/>
          <a:stretch>
            <a:fillRect/>
          </a:stretch>
        </p:blipFill>
        <p:spPr>
          <a:xfrm>
            <a:off x="4871864" y="2276872"/>
            <a:ext cx="6984776" cy="3732871"/>
          </a:xfrm>
          <a:prstGeom prst="rect">
            <a:avLst/>
          </a:prstGeom>
        </p:spPr>
      </p:pic>
      <p:cxnSp>
        <p:nvCxnSpPr>
          <p:cNvPr id="11" name="直線單箭頭接點 10">
            <a:extLst>
              <a:ext uri="{FF2B5EF4-FFF2-40B4-BE49-F238E27FC236}">
                <a16:creationId xmlns:a16="http://schemas.microsoft.com/office/drawing/2014/main" id="{FED9FC8C-714C-47E3-92D1-91F19625F723}"/>
              </a:ext>
            </a:extLst>
          </p:cNvPr>
          <p:cNvCxnSpPr>
            <a:cxnSpLocks/>
          </p:cNvCxnSpPr>
          <p:nvPr/>
        </p:nvCxnSpPr>
        <p:spPr>
          <a:xfrm flipV="1">
            <a:off x="1919536" y="2563759"/>
            <a:ext cx="3312368" cy="129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67BF49A-DFBC-2342-A258-0A6CA651F99F}"/>
              </a:ext>
            </a:extLst>
          </p:cNvPr>
          <p:cNvSpPr/>
          <p:nvPr/>
        </p:nvSpPr>
        <p:spPr>
          <a:xfrm>
            <a:off x="7104112" y="3933056"/>
            <a:ext cx="36004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橢圓 2">
            <a:extLst>
              <a:ext uri="{FF2B5EF4-FFF2-40B4-BE49-F238E27FC236}">
                <a16:creationId xmlns:a16="http://schemas.microsoft.com/office/drawing/2014/main" id="{23AFC81B-5AC1-A149-BC87-16643D1E1329}"/>
              </a:ext>
            </a:extLst>
          </p:cNvPr>
          <p:cNvSpPr/>
          <p:nvPr/>
        </p:nvSpPr>
        <p:spPr>
          <a:xfrm>
            <a:off x="7248128" y="406388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a:p>
        </p:txBody>
      </p:sp>
      <p:sp>
        <p:nvSpPr>
          <p:cNvPr id="6" name="文字方塊 5">
            <a:extLst>
              <a:ext uri="{FF2B5EF4-FFF2-40B4-BE49-F238E27FC236}">
                <a16:creationId xmlns:a16="http://schemas.microsoft.com/office/drawing/2014/main" id="{92E8756D-8D08-4146-93C3-294637BC35DC}"/>
              </a:ext>
            </a:extLst>
          </p:cNvPr>
          <p:cNvSpPr txBox="1"/>
          <p:nvPr/>
        </p:nvSpPr>
        <p:spPr>
          <a:xfrm>
            <a:off x="6636060" y="4104527"/>
            <a:ext cx="1296144" cy="230832"/>
          </a:xfrm>
          <a:prstGeom prst="rect">
            <a:avLst/>
          </a:prstGeom>
          <a:noFill/>
        </p:spPr>
        <p:txBody>
          <a:bodyPr wrap="square" rtlCol="0">
            <a:spAutoFit/>
          </a:bodyPr>
          <a:lstStyle/>
          <a:p>
            <a:pPr algn="ctr"/>
            <a:r>
              <a:rPr kumimoji="1" lang="en-US" altLang="zh-TW" sz="900"/>
              <a:t>Actual Position</a:t>
            </a:r>
            <a:endParaRPr kumimoji="1" lang="zh-TW" altLang="en-US" sz="900"/>
          </a:p>
        </p:txBody>
      </p:sp>
      <p:sp>
        <p:nvSpPr>
          <p:cNvPr id="7" name="矩形 6">
            <a:extLst>
              <a:ext uri="{FF2B5EF4-FFF2-40B4-BE49-F238E27FC236}">
                <a16:creationId xmlns:a16="http://schemas.microsoft.com/office/drawing/2014/main" id="{E45473DB-56B1-0E46-B176-F503419FCF56}"/>
              </a:ext>
            </a:extLst>
          </p:cNvPr>
          <p:cNvSpPr/>
          <p:nvPr/>
        </p:nvSpPr>
        <p:spPr>
          <a:xfrm>
            <a:off x="5807968" y="3226684"/>
            <a:ext cx="828092" cy="431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2" name="直線箭頭接點 11">
            <a:extLst>
              <a:ext uri="{FF2B5EF4-FFF2-40B4-BE49-F238E27FC236}">
                <a16:creationId xmlns:a16="http://schemas.microsoft.com/office/drawing/2014/main" id="{CCDFEB70-F67C-A147-BC71-E4968468D532}"/>
              </a:ext>
            </a:extLst>
          </p:cNvPr>
          <p:cNvCxnSpPr>
            <a:cxnSpLocks/>
          </p:cNvCxnSpPr>
          <p:nvPr/>
        </p:nvCxnSpPr>
        <p:spPr>
          <a:xfrm>
            <a:off x="5447928" y="2545843"/>
            <a:ext cx="1728192" cy="151804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38EADE41-4EE2-D049-A0FD-B99D110CE753}"/>
              </a:ext>
            </a:extLst>
          </p:cNvPr>
          <p:cNvSpPr txBox="1"/>
          <p:nvPr/>
        </p:nvSpPr>
        <p:spPr>
          <a:xfrm>
            <a:off x="6257534" y="2869184"/>
            <a:ext cx="1080120" cy="369332"/>
          </a:xfrm>
          <a:prstGeom prst="rect">
            <a:avLst/>
          </a:prstGeom>
          <a:noFill/>
        </p:spPr>
        <p:txBody>
          <a:bodyPr wrap="square" rtlCol="0">
            <a:spAutoFit/>
          </a:bodyPr>
          <a:lstStyle/>
          <a:p>
            <a:r>
              <a:rPr kumimoji="1" lang="en-US" altLang="zh-TW">
                <a:solidFill>
                  <a:srgbClr val="FF0000"/>
                </a:solidFill>
              </a:rPr>
              <a:t>Far !</a:t>
            </a:r>
            <a:endParaRPr kumimoji="1" lang="zh-TW" altLang="en-US">
              <a:solidFill>
                <a:srgbClr val="FF0000"/>
              </a:solidFill>
            </a:endParaRPr>
          </a:p>
        </p:txBody>
      </p:sp>
      <p:sp>
        <p:nvSpPr>
          <p:cNvPr id="18" name="文字方塊 17">
            <a:extLst>
              <a:ext uri="{FF2B5EF4-FFF2-40B4-BE49-F238E27FC236}">
                <a16:creationId xmlns:a16="http://schemas.microsoft.com/office/drawing/2014/main" id="{789A7A97-8C1D-A349-A570-D73FEE3E7192}"/>
              </a:ext>
            </a:extLst>
          </p:cNvPr>
          <p:cNvSpPr txBox="1"/>
          <p:nvPr/>
        </p:nvSpPr>
        <p:spPr>
          <a:xfrm>
            <a:off x="3728495" y="3226684"/>
            <a:ext cx="3168352" cy="307777"/>
          </a:xfrm>
          <a:prstGeom prst="rect">
            <a:avLst/>
          </a:prstGeom>
          <a:noFill/>
        </p:spPr>
        <p:txBody>
          <a:bodyPr wrap="square" rtlCol="0">
            <a:spAutoFit/>
          </a:bodyPr>
          <a:lstStyle/>
          <a:p>
            <a:r>
              <a:rPr lang="en-US" altLang="zh-TW" sz="1400" b="1" dirty="0"/>
              <a:t>Direct Linear Transformation</a:t>
            </a:r>
            <a:endParaRPr lang="zh-TW" altLang="en-US" sz="1400" b="1" dirty="0"/>
          </a:p>
        </p:txBody>
      </p:sp>
    </p:spTree>
    <p:extLst>
      <p:ext uri="{BB962C8B-B14F-4D97-AF65-F5344CB8AC3E}">
        <p14:creationId xmlns:p14="http://schemas.microsoft.com/office/powerpoint/2010/main" val="1778334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normAutofit/>
          </a:bodyPr>
          <a:lstStyle/>
          <a:p>
            <a:r>
              <a:rPr lang="en-US" altLang="zh-TW" dirty="0"/>
              <a:t>Improved Feet Position Estimation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34</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2182394" y="1712773"/>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3089803" y="2152202"/>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3089803" y="2974508"/>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2197253" y="2535273"/>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2182394" y="332796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Body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2093589" y="4376288"/>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3089802" y="4022831"/>
            <a:ext cx="1"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3055687" y="5384600"/>
            <a:ext cx="0"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900281" y="1779152"/>
            <a:ext cx="2578041" cy="87279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x = neck</a:t>
            </a:r>
            <a:r>
              <a:rPr kumimoji="1" lang="en-US" altLang="zh-TW" sz="1200" dirty="0" err="1">
                <a:solidFill>
                  <a:schemeClr val="tx1"/>
                </a:solidFill>
              </a:rPr>
              <a:t>_x</a:t>
            </a:r>
            <a:endParaRPr kumimoji="1" lang="en-US" altLang="zh-TW" sz="1200" dirty="0">
              <a:solidFill>
                <a:schemeClr val="tx1"/>
              </a:solidFill>
            </a:endParaRPr>
          </a:p>
          <a:p>
            <a:pPr algn="ctr"/>
            <a:r>
              <a:rPr kumimoji="1" lang="zh-TW" altLang="en-US" sz="1200" dirty="0">
                <a:solidFill>
                  <a:schemeClr val="tx1"/>
                </a:solidFill>
              </a:rPr>
              <a:t>  </a:t>
            </a:r>
            <a:r>
              <a:rPr kumimoji="1" lang="en-US" altLang="zh-TW" sz="1200" dirty="0">
                <a:solidFill>
                  <a:schemeClr val="tx1"/>
                </a:solidFill>
              </a:rPr>
              <a:t>y = neck</a:t>
            </a:r>
            <a:r>
              <a:rPr kumimoji="1" lang="en-US" altLang="zh-TW" sz="1200" dirty="0" err="1">
                <a:solidFill>
                  <a:schemeClr val="tx1"/>
                </a:solidFill>
              </a:rPr>
              <a:t>_y</a:t>
            </a:r>
            <a:r>
              <a:rPr kumimoji="1" lang="en-US" altLang="zh-TW" sz="1200" dirty="0">
                <a:solidFill>
                  <a:schemeClr val="tx1"/>
                </a:solidFill>
              </a:rPr>
              <a:t>+</a:t>
            </a:r>
          </a:p>
          <a:p>
            <a:pPr algn="ctr"/>
            <a:r>
              <a:rPr kumimoji="1" lang="en-US" altLang="zh-TW" sz="1200" dirty="0">
                <a:solidFill>
                  <a:schemeClr val="tx1"/>
                </a:solidFill>
              </a:rPr>
              <a:t>2*(</a:t>
            </a:r>
            <a:r>
              <a:rPr kumimoji="1" lang="en-US" altLang="zh-TW" sz="1200" dirty="0" err="1">
                <a:solidFill>
                  <a:schemeClr val="tx1"/>
                </a:solidFill>
              </a:rPr>
              <a:t>bow_y</a:t>
            </a:r>
            <a:r>
              <a:rPr kumimoji="1" lang="en-US" altLang="zh-TW" sz="1200" dirty="0">
                <a:solidFill>
                  <a:schemeClr val="tx1"/>
                </a:solidFill>
              </a:rPr>
              <a:t> – neck</a:t>
            </a:r>
            <a:r>
              <a:rPr kumimoji="1" lang="en-US" altLang="zh-TW" sz="1200" dirty="0" err="1">
                <a:solidFill>
                  <a:schemeClr val="tx1"/>
                </a:solidFill>
              </a:rPr>
              <a:t>_y</a:t>
            </a:r>
            <a:r>
              <a:rPr kumimoji="1" lang="en-US" altLang="zh-TW" sz="1200" dirty="0">
                <a:solidFill>
                  <a:schemeClr val="tx1"/>
                </a:solidFill>
              </a:rPr>
              <a:t>)</a:t>
            </a:r>
          </a:p>
          <a:p>
            <a:pPr algn="ctr"/>
            <a:r>
              <a:rPr kumimoji="1" lang="en-US" altLang="zh-TW" sz="1200" dirty="0">
                <a:solidFill>
                  <a:schemeClr val="tx1"/>
                </a:solidFill>
              </a:rPr>
              <a:t>return </a:t>
            </a:r>
            <a:r>
              <a:rPr kumimoji="1" lang="en-US" altLang="zh-TW" sz="1200" dirty="0" err="1">
                <a:solidFill>
                  <a:schemeClr val="tx1"/>
                </a:solidFill>
              </a:rPr>
              <a:t>x,y</a:t>
            </a:r>
            <a:endParaRPr kumimoji="1" lang="en-US" altLang="zh-TW" sz="1200" dirty="0">
              <a:solidFill>
                <a:schemeClr val="tx1"/>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4377239" y="1727987"/>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Find knees or bows?</a:t>
            </a: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4086015" y="1727987"/>
            <a:ext cx="1287437" cy="3152457"/>
          </a:xfrm>
          <a:prstGeom prst="bentConnector4">
            <a:avLst>
              <a:gd name="adj1" fmla="val 16457"/>
              <a:gd name="adj2" fmla="val 10725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5373452" y="2736299"/>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5385285" y="2672369"/>
            <a:ext cx="441146" cy="369332"/>
          </a:xfrm>
          <a:prstGeom prst="rect">
            <a:avLst/>
          </a:prstGeom>
        </p:spPr>
        <p:txBody>
          <a:bodyPr wrap="none">
            <a:spAutoFit/>
          </a:bodyPr>
          <a:lstStyle/>
          <a:p>
            <a:r>
              <a:rPr kumimoji="1" lang="en-US" altLang="zh-TW"/>
              <a:t>no</a:t>
            </a:r>
            <a:endParaRPr lang="zh-TW" altLang="en-US"/>
          </a:p>
        </p:txBody>
      </p:sp>
      <p:sp>
        <p:nvSpPr>
          <p:cNvPr id="73" name="矩形 72">
            <a:extLst>
              <a:ext uri="{FF2B5EF4-FFF2-40B4-BE49-F238E27FC236}">
                <a16:creationId xmlns:a16="http://schemas.microsoft.com/office/drawing/2014/main" id="{095EEC57-B909-1D44-AA3B-5C1260D55221}"/>
              </a:ext>
            </a:extLst>
          </p:cNvPr>
          <p:cNvSpPr/>
          <p:nvPr/>
        </p:nvSpPr>
        <p:spPr>
          <a:xfrm>
            <a:off x="2148278" y="573013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6369665" y="2215547"/>
            <a:ext cx="530616" cy="165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決策 78">
            <a:extLst>
              <a:ext uri="{FF2B5EF4-FFF2-40B4-BE49-F238E27FC236}">
                <a16:creationId xmlns:a16="http://schemas.microsoft.com/office/drawing/2014/main" id="{D7F6E4AF-2453-4A4F-B4DF-8AC081067A17}"/>
              </a:ext>
            </a:extLst>
          </p:cNvPr>
          <p:cNvSpPr/>
          <p:nvPr/>
        </p:nvSpPr>
        <p:spPr>
          <a:xfrm>
            <a:off x="4388254" y="3100828"/>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t>
            </a:r>
            <a:r>
              <a:rPr kumimoji="1" lang="en-US" altLang="zh-TW" sz="1200" dirty="0">
                <a:solidFill>
                  <a:schemeClr val="tx1"/>
                </a:solidFill>
              </a:rPr>
              <a:t>neck</a:t>
            </a:r>
            <a:r>
              <a:rPr kumimoji="1" lang="en-US" altLang="zh-TW" sz="1200">
                <a:solidFill>
                  <a:schemeClr val="tx1"/>
                </a:solidFill>
              </a:rPr>
              <a:t>? </a:t>
            </a:r>
            <a:endParaRPr kumimoji="1" lang="zh-TW" altLang="en-US" sz="1200">
              <a:solidFill>
                <a:schemeClr val="tx1"/>
              </a:solidFill>
            </a:endParaRPr>
          </a:p>
        </p:txBody>
      </p:sp>
      <p:sp>
        <p:nvSpPr>
          <p:cNvPr id="87" name="矩形 86">
            <a:extLst>
              <a:ext uri="{FF2B5EF4-FFF2-40B4-BE49-F238E27FC236}">
                <a16:creationId xmlns:a16="http://schemas.microsoft.com/office/drawing/2014/main" id="{B03C93C9-6432-6146-AE31-2423CCA0D5C9}"/>
              </a:ext>
            </a:extLst>
          </p:cNvPr>
          <p:cNvSpPr/>
          <p:nvPr/>
        </p:nvSpPr>
        <p:spPr>
          <a:xfrm>
            <a:off x="7104112" y="3257551"/>
            <a:ext cx="2099978"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x = </a:t>
            </a:r>
            <a:r>
              <a:rPr kumimoji="1" lang="en-US" altLang="zh-TW" sz="1200" dirty="0">
                <a:solidFill>
                  <a:schemeClr val="tx1"/>
                </a:solidFill>
              </a:rPr>
              <a:t>neck</a:t>
            </a:r>
            <a:r>
              <a:rPr kumimoji="1" lang="en-US" altLang="zh-TW" sz="1200">
                <a:solidFill>
                  <a:schemeClr val="tx1"/>
                </a:solidFill>
              </a:rPr>
              <a:t>_x</a:t>
            </a:r>
          </a:p>
          <a:p>
            <a:pPr algn="ctr"/>
            <a:r>
              <a:rPr kumimoji="1" lang="en-US" altLang="zh-TW" sz="1200">
                <a:solidFill>
                  <a:schemeClr val="tx1"/>
                </a:solidFill>
              </a:rPr>
              <a:t>y = </a:t>
            </a:r>
            <a:r>
              <a:rPr kumimoji="1" lang="en-US" altLang="zh-TW" sz="1200" dirty="0">
                <a:solidFill>
                  <a:schemeClr val="tx1"/>
                </a:solidFill>
              </a:rPr>
              <a:t>neck</a:t>
            </a:r>
            <a:r>
              <a:rPr kumimoji="1" lang="en-US" altLang="zh-TW" sz="1200">
                <a:solidFill>
                  <a:schemeClr val="tx1"/>
                </a:solidFill>
              </a:rPr>
              <a:t>_y + 3*(</a:t>
            </a:r>
            <a:r>
              <a:rPr kumimoji="1" lang="en-US" altLang="zh-TW" sz="1200" dirty="0">
                <a:solidFill>
                  <a:schemeClr val="tx1"/>
                </a:solidFill>
              </a:rPr>
              <a:t>neck</a:t>
            </a:r>
            <a:r>
              <a:rPr kumimoji="1" lang="en-US" altLang="zh-TW" sz="1200">
                <a:solidFill>
                  <a:schemeClr val="tx1"/>
                </a:solidFill>
              </a:rPr>
              <a:t> _y – nose_y) </a:t>
            </a: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5384467" y="4109140"/>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4479140" y="4424019"/>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6365972" y="3612264"/>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31485C-47DA-D044-9DB8-DA151518186C}"/>
              </a:ext>
            </a:extLst>
          </p:cNvPr>
          <p:cNvSpPr/>
          <p:nvPr/>
        </p:nvSpPr>
        <p:spPr>
          <a:xfrm>
            <a:off x="6252608" y="1774428"/>
            <a:ext cx="543739" cy="369332"/>
          </a:xfrm>
          <a:prstGeom prst="rect">
            <a:avLst/>
          </a:prstGeom>
        </p:spPr>
        <p:txBody>
          <a:bodyPr wrap="none">
            <a:spAutoFit/>
          </a:bodyPr>
          <a:lstStyle/>
          <a:p>
            <a:r>
              <a:rPr kumimoji="1" lang="en-US" altLang="zh-TW"/>
              <a:t>yes</a:t>
            </a:r>
            <a:endParaRPr lang="zh-TW" altLang="en-US"/>
          </a:p>
        </p:txBody>
      </p:sp>
      <p:sp>
        <p:nvSpPr>
          <p:cNvPr id="43" name="矩形 42">
            <a:extLst>
              <a:ext uri="{FF2B5EF4-FFF2-40B4-BE49-F238E27FC236}">
                <a16:creationId xmlns:a16="http://schemas.microsoft.com/office/drawing/2014/main" id="{E0D2B0DF-BE26-5644-BE22-88C4963B41B6}"/>
              </a:ext>
            </a:extLst>
          </p:cNvPr>
          <p:cNvSpPr/>
          <p:nvPr/>
        </p:nvSpPr>
        <p:spPr>
          <a:xfrm>
            <a:off x="6312806" y="3229447"/>
            <a:ext cx="543739" cy="369332"/>
          </a:xfrm>
          <a:prstGeom prst="rect">
            <a:avLst/>
          </a:prstGeom>
          <a:ln>
            <a:noFill/>
          </a:ln>
        </p:spPr>
        <p:txBody>
          <a:bodyPr wrap="none">
            <a:spAutoFit/>
          </a:bodyPr>
          <a:lstStyle/>
          <a:p>
            <a:r>
              <a:rPr kumimoji="1" lang="en-US" altLang="zh-TW"/>
              <a:t>yes</a:t>
            </a:r>
            <a:endParaRPr lang="zh-TW" altLang="en-US"/>
          </a:p>
        </p:txBody>
      </p:sp>
      <p:sp>
        <p:nvSpPr>
          <p:cNvPr id="45" name="矩形 44">
            <a:extLst>
              <a:ext uri="{FF2B5EF4-FFF2-40B4-BE49-F238E27FC236}">
                <a16:creationId xmlns:a16="http://schemas.microsoft.com/office/drawing/2014/main" id="{AB46FC85-E68C-E243-9F4E-B55DB02058FA}"/>
              </a:ext>
            </a:extLst>
          </p:cNvPr>
          <p:cNvSpPr/>
          <p:nvPr/>
        </p:nvSpPr>
        <p:spPr>
          <a:xfrm>
            <a:off x="5436080" y="4042539"/>
            <a:ext cx="441146" cy="369332"/>
          </a:xfrm>
          <a:prstGeom prst="rect">
            <a:avLst/>
          </a:prstGeom>
          <a:ln>
            <a:noFill/>
          </a:ln>
        </p:spPr>
        <p:txBody>
          <a:bodyPr wrap="none">
            <a:spAutoFit/>
          </a:bodyPr>
          <a:lstStyle/>
          <a:p>
            <a:r>
              <a:rPr kumimoji="1" lang="en-US" altLang="zh-TW"/>
              <a:t>no</a:t>
            </a:r>
            <a:endParaRPr lang="zh-TW" altLang="en-US"/>
          </a:p>
        </p:txBody>
      </p:sp>
      <p:sp>
        <p:nvSpPr>
          <p:cNvPr id="46" name="矩形 45">
            <a:extLst>
              <a:ext uri="{FF2B5EF4-FFF2-40B4-BE49-F238E27FC236}">
                <a16:creationId xmlns:a16="http://schemas.microsoft.com/office/drawing/2014/main" id="{08CF97EF-07FC-0F49-B077-101306BCBF6F}"/>
              </a:ext>
            </a:extLst>
          </p:cNvPr>
          <p:cNvSpPr/>
          <p:nvPr/>
        </p:nvSpPr>
        <p:spPr>
          <a:xfrm>
            <a:off x="3053571" y="5309922"/>
            <a:ext cx="543739" cy="369332"/>
          </a:xfrm>
          <a:prstGeom prst="rect">
            <a:avLst/>
          </a:prstGeom>
          <a:ln>
            <a:noFill/>
          </a:ln>
        </p:spPr>
        <p:txBody>
          <a:bodyPr wrap="none">
            <a:spAutoFit/>
          </a:bodyPr>
          <a:lstStyle/>
          <a:p>
            <a:r>
              <a:rPr kumimoji="1" lang="en-US" altLang="zh-TW"/>
              <a:t>yes</a:t>
            </a:r>
            <a:endParaRPr lang="zh-TW" altLang="en-US"/>
          </a:p>
        </p:txBody>
      </p:sp>
      <p:sp>
        <p:nvSpPr>
          <p:cNvPr id="47" name="矩形 46">
            <a:extLst>
              <a:ext uri="{FF2B5EF4-FFF2-40B4-BE49-F238E27FC236}">
                <a16:creationId xmlns:a16="http://schemas.microsoft.com/office/drawing/2014/main" id="{5AA5DD27-8947-9342-8712-4AB900F8734E}"/>
              </a:ext>
            </a:extLst>
          </p:cNvPr>
          <p:cNvSpPr/>
          <p:nvPr/>
        </p:nvSpPr>
        <p:spPr>
          <a:xfrm>
            <a:off x="3894400" y="4499214"/>
            <a:ext cx="441146" cy="369332"/>
          </a:xfrm>
          <a:prstGeom prst="rect">
            <a:avLst/>
          </a:prstGeom>
          <a:ln>
            <a:noFill/>
          </a:ln>
        </p:spPr>
        <p:txBody>
          <a:bodyPr wrap="none">
            <a:spAutoFit/>
          </a:bodyPr>
          <a:lstStyle/>
          <a:p>
            <a:r>
              <a:rPr kumimoji="1" lang="en-US" altLang="zh-TW"/>
              <a:t>no</a:t>
            </a:r>
            <a:endParaRPr lang="zh-TW" altLang="en-US"/>
          </a:p>
        </p:txBody>
      </p:sp>
    </p:spTree>
    <p:extLst>
      <p:ext uri="{BB962C8B-B14F-4D97-AF65-F5344CB8AC3E}">
        <p14:creationId xmlns:p14="http://schemas.microsoft.com/office/powerpoint/2010/main" val="595487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Improved Feet Position Estimation</a:t>
            </a:r>
            <a:r>
              <a:rPr lang="zh-TW" altLang="en-US" dirty="0"/>
              <a:t> </a:t>
            </a:r>
            <a:r>
              <a:rPr lang="en-US" altLang="zh-TW" dirty="0"/>
              <a:t>Algorithm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35</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Body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肘形接點 67">
            <a:extLst>
              <a:ext uri="{FF2B5EF4-FFF2-40B4-BE49-F238E27FC236}">
                <a16:creationId xmlns:a16="http://schemas.microsoft.com/office/drawing/2014/main" id="{AB4240F5-AF30-8D41-9D14-72C82C50364B}"/>
              </a:ext>
            </a:extLst>
          </p:cNvPr>
          <p:cNvCxnSpPr>
            <a:cxnSpLocks/>
            <a:stCxn id="34" idx="3"/>
          </p:cNvCxnSpPr>
          <p:nvPr/>
        </p:nvCxnSpPr>
        <p:spPr>
          <a:xfrm flipV="1">
            <a:off x="2800427" y="1700808"/>
            <a:ext cx="2042420" cy="3024236"/>
          </a:xfrm>
          <a:prstGeom prst="bentConnector4">
            <a:avLst>
              <a:gd name="adj1" fmla="val 25612"/>
              <a:gd name="adj2" fmla="val 107559"/>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t>yes</a:t>
            </a:r>
            <a:endParaRPr lang="zh-TW" altLang="en-US" dirty="0"/>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a:t>no</a:t>
            </a:r>
            <a:endParaRPr lang="zh-TW" altLang="en-US"/>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pic>
        <p:nvPicPr>
          <p:cNvPr id="6" name="圖片 5">
            <a:extLst>
              <a:ext uri="{FF2B5EF4-FFF2-40B4-BE49-F238E27FC236}">
                <a16:creationId xmlns:a16="http://schemas.microsoft.com/office/drawing/2014/main" id="{90ABEB6F-C84F-4075-9420-571ECA9A630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64578" y="1369640"/>
            <a:ext cx="1857855" cy="4615357"/>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flipV="1">
            <a:off x="2495600" y="5330653"/>
            <a:ext cx="7234763" cy="68874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668089" y="5069955"/>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718962A-7FC9-C243-845F-C8DCB9341CC3}"/>
              </a:ext>
            </a:extLst>
          </p:cNvPr>
          <p:cNvSpPr/>
          <p:nvPr/>
        </p:nvSpPr>
        <p:spPr>
          <a:xfrm>
            <a:off x="6372836" y="1767787"/>
            <a:ext cx="2578041" cy="87279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x = </a:t>
            </a:r>
            <a:r>
              <a:rPr kumimoji="1" lang="en-US" altLang="zh-TW" sz="1200" dirty="0" err="1">
                <a:solidFill>
                  <a:schemeClr val="bg2"/>
                </a:solidFill>
              </a:rPr>
              <a:t>neck_x</a:t>
            </a:r>
            <a:endParaRPr kumimoji="1" lang="en-US" altLang="zh-TW" sz="1200" dirty="0">
              <a:solidFill>
                <a:schemeClr val="bg2"/>
              </a:solidFill>
            </a:endParaRPr>
          </a:p>
          <a:p>
            <a:pPr algn="ctr"/>
            <a:r>
              <a:rPr kumimoji="1" lang="zh-TW" altLang="en-US" sz="1200" dirty="0">
                <a:solidFill>
                  <a:schemeClr val="bg2"/>
                </a:solidFill>
              </a:rPr>
              <a:t>  </a:t>
            </a:r>
            <a:r>
              <a:rPr kumimoji="1" lang="en-US" altLang="zh-TW" sz="1200" dirty="0">
                <a:solidFill>
                  <a:schemeClr val="bg2"/>
                </a:solidFill>
              </a:rPr>
              <a:t>y = neck_</a:t>
            </a:r>
            <a:r>
              <a:rPr kumimoji="1" lang="en-US" altLang="zh-TW" sz="1200" dirty="0" err="1">
                <a:solidFill>
                  <a:schemeClr val="bg2"/>
                </a:solidFill>
              </a:rPr>
              <a:t>y</a:t>
            </a:r>
            <a:r>
              <a:rPr kumimoji="1" lang="en-US" altLang="zh-TW" sz="1200" dirty="0">
                <a:solidFill>
                  <a:schemeClr val="bg2"/>
                </a:solidFill>
              </a:rPr>
              <a:t>+</a:t>
            </a:r>
          </a:p>
          <a:p>
            <a:pPr algn="ctr"/>
            <a:r>
              <a:rPr kumimoji="1" lang="en-US" altLang="zh-TW" sz="1200" dirty="0">
                <a:solidFill>
                  <a:schemeClr val="bg2"/>
                </a:solidFill>
              </a:rPr>
              <a:t>2*(</a:t>
            </a:r>
            <a:r>
              <a:rPr kumimoji="1" lang="en-US" altLang="zh-TW" sz="1200" dirty="0" err="1">
                <a:solidFill>
                  <a:schemeClr val="bg2"/>
                </a:solidFill>
              </a:rPr>
              <a:t>bow_y</a:t>
            </a:r>
            <a:r>
              <a:rPr kumimoji="1" lang="en-US" altLang="zh-TW" sz="1200" dirty="0">
                <a:solidFill>
                  <a:schemeClr val="bg2"/>
                </a:solidFill>
              </a:rPr>
              <a:t> – </a:t>
            </a:r>
            <a:r>
              <a:rPr kumimoji="1" lang="en-US" altLang="zh-TW" sz="1200" dirty="0" err="1">
                <a:solidFill>
                  <a:schemeClr val="bg2"/>
                </a:solidFill>
              </a:rPr>
              <a:t>neck_y</a:t>
            </a:r>
            <a:r>
              <a:rPr kumimoji="1" lang="en-US" altLang="zh-TW" sz="1200" dirty="0">
                <a:solidFill>
                  <a:schemeClr val="bg2"/>
                </a:solidFill>
              </a:rPr>
              <a:t>)</a:t>
            </a:r>
          </a:p>
          <a:p>
            <a:pPr algn="ctr"/>
            <a:r>
              <a:rPr kumimoji="1" lang="en-US" altLang="zh-TW" sz="1200" dirty="0">
                <a:solidFill>
                  <a:schemeClr val="bg2"/>
                </a:solidFill>
              </a:rPr>
              <a:t>return </a:t>
            </a:r>
            <a:r>
              <a:rPr kumimoji="1" lang="en-US" altLang="zh-TW" sz="1200" dirty="0" err="1">
                <a:solidFill>
                  <a:schemeClr val="bg2"/>
                </a:solidFill>
              </a:rPr>
              <a:t>x,y</a:t>
            </a:r>
            <a:endParaRPr kumimoji="1" lang="en-US" altLang="zh-TW" sz="1200" dirty="0">
              <a:solidFill>
                <a:schemeClr val="bg2"/>
              </a:solidFill>
            </a:endParaRPr>
          </a:p>
        </p:txBody>
      </p:sp>
      <p:sp>
        <p:nvSpPr>
          <p:cNvPr id="41" name="決策 40">
            <a:extLst>
              <a:ext uri="{FF2B5EF4-FFF2-40B4-BE49-F238E27FC236}">
                <a16:creationId xmlns:a16="http://schemas.microsoft.com/office/drawing/2014/main" id="{D854FE47-9F99-9E4B-8A2C-7DBE59E5117C}"/>
              </a:ext>
            </a:extLst>
          </p:cNvPr>
          <p:cNvSpPr/>
          <p:nvPr/>
        </p:nvSpPr>
        <p:spPr>
          <a:xfrm>
            <a:off x="3849794" y="1716622"/>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Find knees or bows?</a:t>
            </a:r>
          </a:p>
        </p:txBody>
      </p:sp>
      <p:cxnSp>
        <p:nvCxnSpPr>
          <p:cNvPr id="58" name="直線箭頭接點 57">
            <a:extLst>
              <a:ext uri="{FF2B5EF4-FFF2-40B4-BE49-F238E27FC236}">
                <a16:creationId xmlns:a16="http://schemas.microsoft.com/office/drawing/2014/main" id="{B1DD305A-9A66-3A4D-92A6-60C59F7D46CA}"/>
              </a:ext>
            </a:extLst>
          </p:cNvPr>
          <p:cNvCxnSpPr>
            <a:cxnSpLocks/>
          </p:cNvCxnSpPr>
          <p:nvPr/>
        </p:nvCxnSpPr>
        <p:spPr>
          <a:xfrm>
            <a:off x="4846007" y="2724934"/>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93793031-9F7B-2E44-93BF-B85B3E6C8D37}"/>
              </a:ext>
            </a:extLst>
          </p:cNvPr>
          <p:cNvSpPr/>
          <p:nvPr/>
        </p:nvSpPr>
        <p:spPr>
          <a:xfrm>
            <a:off x="4857840" y="266100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64" name="直線箭頭接點 63">
            <a:extLst>
              <a:ext uri="{FF2B5EF4-FFF2-40B4-BE49-F238E27FC236}">
                <a16:creationId xmlns:a16="http://schemas.microsoft.com/office/drawing/2014/main" id="{0C9CC316-7858-634C-A540-B266833B62EE}"/>
              </a:ext>
            </a:extLst>
          </p:cNvPr>
          <p:cNvCxnSpPr>
            <a:cxnSpLocks/>
            <a:stCxn id="41" idx="3"/>
            <a:endCxn id="40" idx="1"/>
          </p:cNvCxnSpPr>
          <p:nvPr/>
        </p:nvCxnSpPr>
        <p:spPr>
          <a:xfrm flipV="1">
            <a:off x="5842220" y="2204182"/>
            <a:ext cx="530616" cy="1659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5" name="決策 64">
            <a:extLst>
              <a:ext uri="{FF2B5EF4-FFF2-40B4-BE49-F238E27FC236}">
                <a16:creationId xmlns:a16="http://schemas.microsoft.com/office/drawing/2014/main" id="{32FA32B1-066B-3B46-AE78-CEC8C424FA95}"/>
              </a:ext>
            </a:extLst>
          </p:cNvPr>
          <p:cNvSpPr/>
          <p:nvPr/>
        </p:nvSpPr>
        <p:spPr>
          <a:xfrm>
            <a:off x="3860809" y="3089463"/>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66" name="矩形 65">
            <a:extLst>
              <a:ext uri="{FF2B5EF4-FFF2-40B4-BE49-F238E27FC236}">
                <a16:creationId xmlns:a16="http://schemas.microsoft.com/office/drawing/2014/main" id="{261E7206-463F-8046-B97E-02CC7CA1C059}"/>
              </a:ext>
            </a:extLst>
          </p:cNvPr>
          <p:cNvSpPr/>
          <p:nvPr/>
        </p:nvSpPr>
        <p:spPr>
          <a:xfrm>
            <a:off x="6576667" y="3246186"/>
            <a:ext cx="2099978"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x = neck x</a:t>
            </a:r>
          </a:p>
          <a:p>
            <a:pPr algn="ctr"/>
            <a:r>
              <a:rPr kumimoji="1" lang="en-US" altLang="zh-TW" sz="1200">
                <a:solidFill>
                  <a:schemeClr val="bg2"/>
                </a:solidFill>
              </a:rPr>
              <a:t>y = neck y + 3*(neck _y – nose_y) </a:t>
            </a:r>
          </a:p>
        </p:txBody>
      </p:sp>
      <p:cxnSp>
        <p:nvCxnSpPr>
          <p:cNvPr id="67" name="直線箭頭接點 66">
            <a:extLst>
              <a:ext uri="{FF2B5EF4-FFF2-40B4-BE49-F238E27FC236}">
                <a16:creationId xmlns:a16="http://schemas.microsoft.com/office/drawing/2014/main" id="{DF67DD74-E18D-604C-B2BC-D437F2B76BDC}"/>
              </a:ext>
            </a:extLst>
          </p:cNvPr>
          <p:cNvCxnSpPr>
            <a:cxnSpLocks/>
            <a:stCxn id="65" idx="2"/>
          </p:cNvCxnSpPr>
          <p:nvPr/>
        </p:nvCxnSpPr>
        <p:spPr>
          <a:xfrm>
            <a:off x="4857022" y="4097775"/>
            <a:ext cx="0" cy="3005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BB5615A7-931E-FB43-BD88-65B9A1C2D966}"/>
              </a:ext>
            </a:extLst>
          </p:cNvPr>
          <p:cNvSpPr/>
          <p:nvPr/>
        </p:nvSpPr>
        <p:spPr>
          <a:xfrm>
            <a:off x="3951695" y="4412654"/>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70" name="直線箭頭接點 69">
            <a:extLst>
              <a:ext uri="{FF2B5EF4-FFF2-40B4-BE49-F238E27FC236}">
                <a16:creationId xmlns:a16="http://schemas.microsoft.com/office/drawing/2014/main" id="{706E3091-8CE8-B44B-BF4B-594AA0BE6B5B}"/>
              </a:ext>
            </a:extLst>
          </p:cNvPr>
          <p:cNvCxnSpPr>
            <a:cxnSpLocks/>
          </p:cNvCxnSpPr>
          <p:nvPr/>
        </p:nvCxnSpPr>
        <p:spPr>
          <a:xfrm flipV="1">
            <a:off x="5838527" y="3600899"/>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A141C904-FB6D-054B-A333-E4FFB1BE3979}"/>
              </a:ext>
            </a:extLst>
          </p:cNvPr>
          <p:cNvSpPr/>
          <p:nvPr/>
        </p:nvSpPr>
        <p:spPr>
          <a:xfrm>
            <a:off x="5725163" y="1763063"/>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72" name="矩形 71">
            <a:extLst>
              <a:ext uri="{FF2B5EF4-FFF2-40B4-BE49-F238E27FC236}">
                <a16:creationId xmlns:a16="http://schemas.microsoft.com/office/drawing/2014/main" id="{74F7141C-17B9-FF49-A816-AFDDC240CC74}"/>
              </a:ext>
            </a:extLst>
          </p:cNvPr>
          <p:cNvSpPr/>
          <p:nvPr/>
        </p:nvSpPr>
        <p:spPr>
          <a:xfrm>
            <a:off x="5785361" y="3218082"/>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74" name="矩形 73">
            <a:extLst>
              <a:ext uri="{FF2B5EF4-FFF2-40B4-BE49-F238E27FC236}">
                <a16:creationId xmlns:a16="http://schemas.microsoft.com/office/drawing/2014/main" id="{FDD3E4A7-6400-E748-BA98-E3C3C987223B}"/>
              </a:ext>
            </a:extLst>
          </p:cNvPr>
          <p:cNvSpPr/>
          <p:nvPr/>
        </p:nvSpPr>
        <p:spPr>
          <a:xfrm>
            <a:off x="4908635" y="403117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Tree>
    <p:extLst>
      <p:ext uri="{BB962C8B-B14F-4D97-AF65-F5344CB8AC3E}">
        <p14:creationId xmlns:p14="http://schemas.microsoft.com/office/powerpoint/2010/main" val="349395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圖片 43">
            <a:extLst>
              <a:ext uri="{FF2B5EF4-FFF2-40B4-BE49-F238E27FC236}">
                <a16:creationId xmlns:a16="http://schemas.microsoft.com/office/drawing/2014/main" id="{FB079BC7-EA11-423A-836D-917DE607882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17660" y="1297193"/>
            <a:ext cx="1778558" cy="5027407"/>
          </a:xfrm>
          <a:prstGeom prst="rect">
            <a:avLst/>
          </a:prstGeom>
        </p:spPr>
      </p:pic>
      <p:sp>
        <p:nvSpPr>
          <p:cNvPr id="5" name="標題 4"/>
          <p:cNvSpPr>
            <a:spLocks noGrp="1"/>
          </p:cNvSpPr>
          <p:nvPr>
            <p:ph type="title"/>
          </p:nvPr>
        </p:nvSpPr>
        <p:spPr/>
        <p:txBody>
          <a:bodyPr>
            <a:normAutofit/>
          </a:bodyPr>
          <a:lstStyle/>
          <a:p>
            <a:r>
              <a:rPr lang="en-US" altLang="zh-TW" dirty="0"/>
              <a:t>Improved Feet Position Estimation</a:t>
            </a:r>
            <a:r>
              <a:rPr lang="zh-TW" altLang="en-US" dirty="0"/>
              <a:t> </a:t>
            </a:r>
            <a:r>
              <a:rPr lang="en-US" altLang="zh-TW" dirty="0"/>
              <a:t>Algorithm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36</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5614693" y="1623752"/>
            <a:ext cx="2578041" cy="87279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lumMod val="75000"/>
                    <a:lumOff val="25000"/>
                  </a:schemeClr>
                </a:solidFill>
              </a:rPr>
              <a:t>x = </a:t>
            </a:r>
            <a:r>
              <a:rPr kumimoji="1" lang="en-US" altLang="zh-TW" sz="1200" dirty="0" err="1">
                <a:solidFill>
                  <a:schemeClr val="tx1">
                    <a:lumMod val="75000"/>
                    <a:lumOff val="25000"/>
                  </a:schemeClr>
                </a:solidFill>
              </a:rPr>
              <a:t>neck_x</a:t>
            </a:r>
            <a:endParaRPr kumimoji="1" lang="en-US" altLang="zh-TW" sz="1200" dirty="0">
              <a:solidFill>
                <a:schemeClr val="tx1">
                  <a:lumMod val="75000"/>
                  <a:lumOff val="25000"/>
                </a:schemeClr>
              </a:solidFill>
            </a:endParaRPr>
          </a:p>
          <a:p>
            <a:pPr algn="ctr"/>
            <a:r>
              <a:rPr kumimoji="1" lang="zh-TW" altLang="en-US" sz="1200" dirty="0">
                <a:solidFill>
                  <a:schemeClr val="tx1">
                    <a:lumMod val="75000"/>
                    <a:lumOff val="25000"/>
                  </a:schemeClr>
                </a:solidFill>
              </a:rPr>
              <a:t>  </a:t>
            </a:r>
            <a:r>
              <a:rPr kumimoji="1" lang="en-US" altLang="zh-TW" sz="1200" dirty="0">
                <a:solidFill>
                  <a:schemeClr val="tx1">
                    <a:lumMod val="75000"/>
                    <a:lumOff val="25000"/>
                  </a:schemeClr>
                </a:solidFill>
              </a:rPr>
              <a:t>y = neck_</a:t>
            </a:r>
            <a:r>
              <a:rPr kumimoji="1" lang="en-US" altLang="zh-TW" sz="1200" dirty="0" err="1">
                <a:solidFill>
                  <a:schemeClr val="tx1">
                    <a:lumMod val="75000"/>
                    <a:lumOff val="25000"/>
                  </a:schemeClr>
                </a:solidFill>
              </a:rPr>
              <a:t>y</a:t>
            </a:r>
            <a:r>
              <a:rPr kumimoji="1" lang="en-US" altLang="zh-TW" sz="1200" dirty="0">
                <a:solidFill>
                  <a:schemeClr val="tx1">
                    <a:lumMod val="75000"/>
                    <a:lumOff val="25000"/>
                  </a:schemeClr>
                </a:solidFill>
              </a:rPr>
              <a:t>+</a:t>
            </a:r>
          </a:p>
          <a:p>
            <a:pPr algn="ctr"/>
            <a:r>
              <a:rPr kumimoji="1" lang="en-US" altLang="zh-TW" sz="1200" dirty="0">
                <a:solidFill>
                  <a:schemeClr val="accent2"/>
                </a:solidFill>
              </a:rPr>
              <a:t>2</a:t>
            </a:r>
            <a:r>
              <a:rPr kumimoji="1" lang="en-US" altLang="zh-TW" sz="1200" dirty="0">
                <a:solidFill>
                  <a:schemeClr val="tx1">
                    <a:lumMod val="75000"/>
                    <a:lumOff val="25000"/>
                  </a:schemeClr>
                </a:solidFill>
              </a:rPr>
              <a:t>*(</a:t>
            </a:r>
            <a:r>
              <a:rPr kumimoji="1" lang="en-US" altLang="zh-TW" sz="1200" dirty="0" err="1">
                <a:solidFill>
                  <a:schemeClr val="tx1">
                    <a:lumMod val="75000"/>
                    <a:lumOff val="25000"/>
                  </a:schemeClr>
                </a:solidFill>
              </a:rPr>
              <a:t>bow_y</a:t>
            </a:r>
            <a:r>
              <a:rPr kumimoji="1" lang="en-US" altLang="zh-TW" sz="1200" dirty="0">
                <a:solidFill>
                  <a:schemeClr val="tx1">
                    <a:lumMod val="75000"/>
                    <a:lumOff val="25000"/>
                  </a:schemeClr>
                </a:solidFill>
              </a:rPr>
              <a:t> – </a:t>
            </a:r>
            <a:r>
              <a:rPr kumimoji="1" lang="en-US" altLang="zh-TW" sz="1200" dirty="0" err="1">
                <a:solidFill>
                  <a:schemeClr val="tx1">
                    <a:lumMod val="75000"/>
                    <a:lumOff val="25000"/>
                  </a:schemeClr>
                </a:solidFill>
              </a:rPr>
              <a:t>neck_y</a:t>
            </a:r>
            <a:r>
              <a:rPr kumimoji="1" lang="en-US" altLang="zh-TW" sz="1200" dirty="0">
                <a:solidFill>
                  <a:schemeClr val="tx1">
                    <a:lumMod val="75000"/>
                    <a:lumOff val="25000"/>
                  </a:schemeClr>
                </a:solidFill>
              </a:rPr>
              <a:t>)</a:t>
            </a:r>
          </a:p>
          <a:p>
            <a:pPr algn="ctr"/>
            <a:r>
              <a:rPr kumimoji="1" lang="en-US" altLang="zh-TW" sz="1200" dirty="0">
                <a:solidFill>
                  <a:schemeClr val="tx1">
                    <a:lumMod val="75000"/>
                    <a:lumOff val="25000"/>
                  </a:schemeClr>
                </a:solidFill>
              </a:rPr>
              <a:t>return </a:t>
            </a:r>
            <a:r>
              <a:rPr kumimoji="1" lang="en-US" altLang="zh-TW" sz="1200" dirty="0" err="1">
                <a:solidFill>
                  <a:schemeClr val="tx1">
                    <a:lumMod val="75000"/>
                    <a:lumOff val="25000"/>
                  </a:schemeClr>
                </a:solidFill>
              </a:rPr>
              <a:t>x,y</a:t>
            </a:r>
            <a:endParaRPr kumimoji="1" lang="en-US" altLang="zh-TW" sz="1200" dirty="0">
              <a:solidFill>
                <a:schemeClr val="tx1">
                  <a:lumMod val="75000"/>
                  <a:lumOff val="25000"/>
                </a:schemeClr>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091651" y="1572587"/>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lumMod val="75000"/>
                    <a:lumOff val="25000"/>
                  </a:schemeClr>
                </a:solidFill>
              </a:rPr>
              <a:t>Find </a:t>
            </a:r>
            <a:r>
              <a:rPr kumimoji="1" lang="en-US" altLang="zh-TW" sz="1200" dirty="0">
                <a:solidFill>
                  <a:schemeClr val="tx2"/>
                </a:solidFill>
              </a:rPr>
              <a:t>knees or bows</a:t>
            </a:r>
            <a:r>
              <a:rPr kumimoji="1" lang="en-US" altLang="zh-TW" sz="1200" dirty="0">
                <a:solidFill>
                  <a:schemeClr val="tx1">
                    <a:lumMod val="75000"/>
                    <a:lumOff val="25000"/>
                  </a:schemeClr>
                </a:solidFill>
              </a:rPr>
              <a:t>?</a:t>
            </a: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572587"/>
            <a:ext cx="1287437" cy="3152457"/>
          </a:xfrm>
          <a:prstGeom prst="bentConnector4">
            <a:avLst>
              <a:gd name="adj1" fmla="val 11310"/>
              <a:gd name="adj2" fmla="val 10725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087864" y="2580899"/>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099697" y="2516969"/>
            <a:ext cx="441146" cy="369332"/>
          </a:xfrm>
          <a:prstGeom prst="rect">
            <a:avLst/>
          </a:prstGeom>
        </p:spPr>
        <p:txBody>
          <a:bodyPr wrap="none">
            <a:spAutoFit/>
          </a:bodyPr>
          <a:lstStyle/>
          <a:p>
            <a:r>
              <a:rPr kumimoji="1" lang="en-US" altLang="zh-TW">
                <a:solidFill>
                  <a:schemeClr val="tx1">
                    <a:lumMod val="75000"/>
                    <a:lumOff val="25000"/>
                  </a:schemeClr>
                </a:solidFill>
              </a:rPr>
              <a:t>no</a:t>
            </a:r>
            <a:endParaRPr lang="zh-TW" altLang="en-US"/>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084077" y="2060147"/>
            <a:ext cx="530616" cy="165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決策 78">
            <a:extLst>
              <a:ext uri="{FF2B5EF4-FFF2-40B4-BE49-F238E27FC236}">
                <a16:creationId xmlns:a16="http://schemas.microsoft.com/office/drawing/2014/main" id="{D7F6E4AF-2453-4A4F-B4DF-8AC081067A17}"/>
              </a:ext>
            </a:extLst>
          </p:cNvPr>
          <p:cNvSpPr/>
          <p:nvPr/>
        </p:nvSpPr>
        <p:spPr>
          <a:xfrm>
            <a:off x="3102666" y="294542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87" name="矩形 86">
            <a:extLst>
              <a:ext uri="{FF2B5EF4-FFF2-40B4-BE49-F238E27FC236}">
                <a16:creationId xmlns:a16="http://schemas.microsoft.com/office/drawing/2014/main" id="{B03C93C9-6432-6146-AE31-2423CCA0D5C9}"/>
              </a:ext>
            </a:extLst>
          </p:cNvPr>
          <p:cNvSpPr/>
          <p:nvPr/>
        </p:nvSpPr>
        <p:spPr>
          <a:xfrm>
            <a:off x="5818524" y="3102151"/>
            <a:ext cx="2099978"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x = neck x</a:t>
            </a:r>
          </a:p>
          <a:p>
            <a:pPr algn="ctr"/>
            <a:r>
              <a:rPr kumimoji="1" lang="en-US" altLang="zh-TW" sz="1200">
                <a:solidFill>
                  <a:schemeClr val="bg2"/>
                </a:solidFill>
              </a:rPr>
              <a:t>y = neck y + 3*(neck _y – nose_y) </a:t>
            </a: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098879" y="3953740"/>
            <a:ext cx="0" cy="3005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193552" y="4268619"/>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080384" y="3456864"/>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箭頭接點 7">
            <a:extLst>
              <a:ext uri="{FF2B5EF4-FFF2-40B4-BE49-F238E27FC236}">
                <a16:creationId xmlns:a16="http://schemas.microsoft.com/office/drawing/2014/main" id="{EEC18F10-DF4E-804B-BF1A-3A0ED1E0BECA}"/>
              </a:ext>
            </a:extLst>
          </p:cNvPr>
          <p:cNvCxnSpPr>
            <a:cxnSpLocks/>
            <a:endCxn id="10" idx="1"/>
          </p:cNvCxnSpPr>
          <p:nvPr/>
        </p:nvCxnSpPr>
        <p:spPr>
          <a:xfrm flipV="1">
            <a:off x="9264352" y="3122735"/>
            <a:ext cx="1637402" cy="17464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27F5F21-6327-3740-A57F-9BAEFF23E55E}"/>
              </a:ext>
            </a:extLst>
          </p:cNvPr>
          <p:cNvSpPr/>
          <p:nvPr/>
        </p:nvSpPr>
        <p:spPr>
          <a:xfrm>
            <a:off x="10901754" y="2938069"/>
            <a:ext cx="1313180" cy="369332"/>
          </a:xfrm>
          <a:prstGeom prst="rect">
            <a:avLst/>
          </a:prstGeom>
        </p:spPr>
        <p:txBody>
          <a:bodyPr wrap="none">
            <a:spAutoFit/>
          </a:bodyPr>
          <a:lstStyle/>
          <a:p>
            <a:r>
              <a:rPr kumimoji="1" lang="en-US" altLang="zh-TW">
                <a:solidFill>
                  <a:schemeClr val="tx1">
                    <a:lumMod val="75000"/>
                    <a:lumOff val="25000"/>
                  </a:schemeClr>
                </a:solidFill>
              </a:rPr>
              <a:t>origin point</a:t>
            </a:r>
            <a:endParaRPr lang="zh-TW" altLang="en-US"/>
          </a:p>
        </p:txBody>
      </p:sp>
      <p:sp>
        <p:nvSpPr>
          <p:cNvPr id="39" name="矩形 38">
            <a:extLst>
              <a:ext uri="{FF2B5EF4-FFF2-40B4-BE49-F238E27FC236}">
                <a16:creationId xmlns:a16="http://schemas.microsoft.com/office/drawing/2014/main" id="{B000F0E3-EC5A-4E46-9C6C-451984345223}"/>
              </a:ext>
            </a:extLst>
          </p:cNvPr>
          <p:cNvSpPr/>
          <p:nvPr/>
        </p:nvSpPr>
        <p:spPr>
          <a:xfrm>
            <a:off x="10948252" y="4448628"/>
            <a:ext cx="1268296" cy="307777"/>
          </a:xfrm>
          <a:prstGeom prst="rect">
            <a:avLst/>
          </a:prstGeom>
        </p:spPr>
        <p:txBody>
          <a:bodyPr wrap="none">
            <a:spAutoFit/>
          </a:bodyPr>
          <a:lstStyle/>
          <a:p>
            <a:r>
              <a:rPr kumimoji="1" lang="en-US" altLang="zh-TW" sz="1400" dirty="0">
                <a:solidFill>
                  <a:srgbClr val="FF0000"/>
                </a:solidFill>
              </a:rPr>
              <a:t>Improve point</a:t>
            </a:r>
            <a:endParaRPr lang="zh-TW" altLang="en-US" sz="1400" dirty="0">
              <a:solidFill>
                <a:srgbClr val="FF0000"/>
              </a:solidFill>
            </a:endParaRPr>
          </a:p>
        </p:txBody>
      </p:sp>
      <p:cxnSp>
        <p:nvCxnSpPr>
          <p:cNvPr id="40" name="直線箭頭接點 39">
            <a:extLst>
              <a:ext uri="{FF2B5EF4-FFF2-40B4-BE49-F238E27FC236}">
                <a16:creationId xmlns:a16="http://schemas.microsoft.com/office/drawing/2014/main" id="{82F62F4E-4E09-C549-AEA8-DDA996A6EDD4}"/>
              </a:ext>
            </a:extLst>
          </p:cNvPr>
          <p:cNvCxnSpPr>
            <a:cxnSpLocks/>
          </p:cNvCxnSpPr>
          <p:nvPr/>
        </p:nvCxnSpPr>
        <p:spPr>
          <a:xfrm flipV="1">
            <a:off x="9408368" y="4629125"/>
            <a:ext cx="1539884" cy="10321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31485C-47DA-D044-9DB8-DA151518186C}"/>
              </a:ext>
            </a:extLst>
          </p:cNvPr>
          <p:cNvSpPr/>
          <p:nvPr/>
        </p:nvSpPr>
        <p:spPr>
          <a:xfrm>
            <a:off x="4967020" y="1619028"/>
            <a:ext cx="543739" cy="369332"/>
          </a:xfrm>
          <a:prstGeom prst="rect">
            <a:avLst/>
          </a:prstGeom>
        </p:spPr>
        <p:txBody>
          <a:bodyPr wrap="none">
            <a:spAutoFit/>
          </a:bodyPr>
          <a:lstStyle/>
          <a:p>
            <a:r>
              <a:rPr kumimoji="1" lang="en-US" altLang="zh-TW">
                <a:solidFill>
                  <a:schemeClr val="tx1">
                    <a:lumMod val="75000"/>
                    <a:lumOff val="25000"/>
                  </a:schemeClr>
                </a:solidFill>
              </a:rPr>
              <a:t>yes</a:t>
            </a:r>
            <a:endParaRPr lang="zh-TW" altLang="en-US"/>
          </a:p>
        </p:txBody>
      </p:sp>
      <p:sp>
        <p:nvSpPr>
          <p:cNvPr id="43" name="矩形 42">
            <a:extLst>
              <a:ext uri="{FF2B5EF4-FFF2-40B4-BE49-F238E27FC236}">
                <a16:creationId xmlns:a16="http://schemas.microsoft.com/office/drawing/2014/main" id="{E0D2B0DF-BE26-5644-BE22-88C4963B41B6}"/>
              </a:ext>
            </a:extLst>
          </p:cNvPr>
          <p:cNvSpPr/>
          <p:nvPr/>
        </p:nvSpPr>
        <p:spPr>
          <a:xfrm>
            <a:off x="5027218" y="3074047"/>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45" name="矩形 44">
            <a:extLst>
              <a:ext uri="{FF2B5EF4-FFF2-40B4-BE49-F238E27FC236}">
                <a16:creationId xmlns:a16="http://schemas.microsoft.com/office/drawing/2014/main" id="{AB46FC85-E68C-E243-9F4E-B55DB02058FA}"/>
              </a:ext>
            </a:extLst>
          </p:cNvPr>
          <p:cNvSpPr/>
          <p:nvPr/>
        </p:nvSpPr>
        <p:spPr>
          <a:xfrm>
            <a:off x="4150492" y="3887139"/>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46" name="矩形 45">
            <a:extLst>
              <a:ext uri="{FF2B5EF4-FFF2-40B4-BE49-F238E27FC236}">
                <a16:creationId xmlns:a16="http://schemas.microsoft.com/office/drawing/2014/main" id="{08CF97EF-07FC-0F49-B077-101306BCBF6F}"/>
              </a:ext>
            </a:extLst>
          </p:cNvPr>
          <p:cNvSpPr/>
          <p:nvPr/>
        </p:nvSpPr>
        <p:spPr>
          <a:xfrm>
            <a:off x="1767983" y="5154522"/>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47" name="矩形 46">
            <a:extLst>
              <a:ext uri="{FF2B5EF4-FFF2-40B4-BE49-F238E27FC236}">
                <a16:creationId xmlns:a16="http://schemas.microsoft.com/office/drawing/2014/main" id="{5AA5DD27-8947-9342-8712-4AB900F8734E}"/>
              </a:ext>
            </a:extLst>
          </p:cNvPr>
          <p:cNvSpPr/>
          <p:nvPr/>
        </p:nvSpPr>
        <p:spPr>
          <a:xfrm>
            <a:off x="2701843" y="434381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1" name="橢圓 10">
            <a:extLst>
              <a:ext uri="{FF2B5EF4-FFF2-40B4-BE49-F238E27FC236}">
                <a16:creationId xmlns:a16="http://schemas.microsoft.com/office/drawing/2014/main" id="{6FA9F383-639B-F449-A1B2-402DF3DD1453}"/>
              </a:ext>
            </a:extLst>
          </p:cNvPr>
          <p:cNvSpPr/>
          <p:nvPr/>
        </p:nvSpPr>
        <p:spPr>
          <a:xfrm>
            <a:off x="9376011" y="2665295"/>
            <a:ext cx="128121" cy="1281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A9FC1F1C-8DD7-134E-BA98-DFD616C093E5}"/>
              </a:ext>
            </a:extLst>
          </p:cNvPr>
          <p:cNvSpPr txBox="1"/>
          <p:nvPr/>
        </p:nvSpPr>
        <p:spPr>
          <a:xfrm>
            <a:off x="8703765" y="2346747"/>
            <a:ext cx="2387625" cy="307777"/>
          </a:xfrm>
          <a:prstGeom prst="rect">
            <a:avLst/>
          </a:prstGeom>
          <a:noFill/>
        </p:spPr>
        <p:txBody>
          <a:bodyPr wrap="square" rtlCol="0">
            <a:spAutoFit/>
          </a:bodyPr>
          <a:lstStyle/>
          <a:p>
            <a:r>
              <a:rPr kumimoji="1" lang="en-US" altLang="zh-TW" sz="1400" b="1">
                <a:solidFill>
                  <a:schemeClr val="bg1"/>
                </a:solidFill>
              </a:rPr>
              <a:t>(neck_x,neck_y)</a:t>
            </a:r>
            <a:endParaRPr kumimoji="1" lang="zh-TW" altLang="en-US" sz="1400" b="1">
              <a:solidFill>
                <a:schemeClr val="bg1"/>
              </a:solidFill>
            </a:endParaRPr>
          </a:p>
        </p:txBody>
      </p:sp>
      <p:sp>
        <p:nvSpPr>
          <p:cNvPr id="14" name="文字方塊 13">
            <a:extLst>
              <a:ext uri="{FF2B5EF4-FFF2-40B4-BE49-F238E27FC236}">
                <a16:creationId xmlns:a16="http://schemas.microsoft.com/office/drawing/2014/main" id="{E5DD8267-F2AB-7541-B3A8-48206273261D}"/>
              </a:ext>
            </a:extLst>
          </p:cNvPr>
          <p:cNvSpPr txBox="1"/>
          <p:nvPr/>
        </p:nvSpPr>
        <p:spPr>
          <a:xfrm>
            <a:off x="9571625" y="4044159"/>
            <a:ext cx="1100610" cy="307777"/>
          </a:xfrm>
          <a:prstGeom prst="rect">
            <a:avLst/>
          </a:prstGeom>
          <a:noFill/>
        </p:spPr>
        <p:txBody>
          <a:bodyPr wrap="square" rtlCol="0">
            <a:spAutoFit/>
          </a:bodyPr>
          <a:lstStyle/>
          <a:p>
            <a:r>
              <a:rPr kumimoji="1" lang="en-US" altLang="zh-TW" sz="1400" b="1">
                <a:solidFill>
                  <a:schemeClr val="bg1"/>
                </a:solidFill>
              </a:rPr>
              <a:t>bow</a:t>
            </a:r>
            <a:endParaRPr kumimoji="1" lang="zh-TW" altLang="en-US" sz="1400" b="1">
              <a:solidFill>
                <a:schemeClr val="bg1"/>
              </a:solidFill>
            </a:endParaRPr>
          </a:p>
        </p:txBody>
      </p:sp>
      <p:sp>
        <p:nvSpPr>
          <p:cNvPr id="15" name="弧線 14">
            <a:extLst>
              <a:ext uri="{FF2B5EF4-FFF2-40B4-BE49-F238E27FC236}">
                <a16:creationId xmlns:a16="http://schemas.microsoft.com/office/drawing/2014/main" id="{A3B5B278-C5FD-C64D-9BE2-65DAC6C52BBC}"/>
              </a:ext>
            </a:extLst>
          </p:cNvPr>
          <p:cNvSpPr/>
          <p:nvPr/>
        </p:nvSpPr>
        <p:spPr>
          <a:xfrm>
            <a:off x="9339963" y="2808861"/>
            <a:ext cx="328337" cy="443210"/>
          </a:xfrm>
          <a:prstGeom prst="arc">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chemeClr val="bg1"/>
              </a:solidFill>
            </a:endParaRPr>
          </a:p>
        </p:txBody>
      </p:sp>
      <p:sp>
        <p:nvSpPr>
          <p:cNvPr id="18" name="弧線 17">
            <a:extLst>
              <a:ext uri="{FF2B5EF4-FFF2-40B4-BE49-F238E27FC236}">
                <a16:creationId xmlns:a16="http://schemas.microsoft.com/office/drawing/2014/main" id="{79CDA9F9-9598-0748-BB45-B2EA729ACC2A}"/>
              </a:ext>
            </a:extLst>
          </p:cNvPr>
          <p:cNvSpPr/>
          <p:nvPr/>
        </p:nvSpPr>
        <p:spPr>
          <a:xfrm>
            <a:off x="9035840" y="2783228"/>
            <a:ext cx="776435" cy="1516578"/>
          </a:xfrm>
          <a:prstGeom prst="arc">
            <a:avLst>
              <a:gd name="adj1" fmla="val 1620000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cxnSp>
        <p:nvCxnSpPr>
          <p:cNvPr id="20" name="直線箭頭接點 19">
            <a:extLst>
              <a:ext uri="{FF2B5EF4-FFF2-40B4-BE49-F238E27FC236}">
                <a16:creationId xmlns:a16="http://schemas.microsoft.com/office/drawing/2014/main" id="{3BC3F1A9-AF2D-0342-9A27-EC7476989B78}"/>
              </a:ext>
            </a:extLst>
          </p:cNvPr>
          <p:cNvCxnSpPr>
            <a:cxnSpLocks/>
          </p:cNvCxnSpPr>
          <p:nvPr/>
        </p:nvCxnSpPr>
        <p:spPr>
          <a:xfrm>
            <a:off x="7536160" y="2204864"/>
            <a:ext cx="1931997" cy="1336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弧線 47">
            <a:extLst>
              <a:ext uri="{FF2B5EF4-FFF2-40B4-BE49-F238E27FC236}">
                <a16:creationId xmlns:a16="http://schemas.microsoft.com/office/drawing/2014/main" id="{DFBB7E3B-AB87-1B49-93B6-B15740332970}"/>
              </a:ext>
            </a:extLst>
          </p:cNvPr>
          <p:cNvSpPr/>
          <p:nvPr/>
        </p:nvSpPr>
        <p:spPr>
          <a:xfrm rot="742268">
            <a:off x="8983445" y="4220888"/>
            <a:ext cx="776435" cy="1516578"/>
          </a:xfrm>
          <a:prstGeom prst="arc">
            <a:avLst>
              <a:gd name="adj1" fmla="val 1620000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16073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113694C8-EBFE-4C7C-B96E-B6A5093D0DB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02374" y="1413585"/>
            <a:ext cx="2396687" cy="4856016"/>
          </a:xfrm>
          <a:prstGeom prst="rect">
            <a:avLst/>
          </a:prstGeom>
        </p:spPr>
      </p:pic>
      <p:sp>
        <p:nvSpPr>
          <p:cNvPr id="5" name="標題 4"/>
          <p:cNvSpPr>
            <a:spLocks noGrp="1"/>
          </p:cNvSpPr>
          <p:nvPr>
            <p:ph type="title"/>
          </p:nvPr>
        </p:nvSpPr>
        <p:spPr/>
        <p:txBody>
          <a:bodyPr>
            <a:normAutofit/>
          </a:bodyPr>
          <a:lstStyle/>
          <a:p>
            <a:r>
              <a:rPr lang="en-US" altLang="zh-TW" dirty="0"/>
              <a:t>Improved Feet Position Estimation</a:t>
            </a:r>
            <a:r>
              <a:rPr lang="zh-TW" altLang="en-US" dirty="0"/>
              <a:t> </a:t>
            </a:r>
            <a:r>
              <a:rPr lang="en-US" altLang="zh-TW" dirty="0"/>
              <a:t>Algorithm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37</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5614693" y="1623752"/>
            <a:ext cx="2578041" cy="87279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x = </a:t>
            </a:r>
            <a:r>
              <a:rPr kumimoji="1" lang="en-US" altLang="zh-TW" sz="1200" dirty="0" err="1">
                <a:solidFill>
                  <a:schemeClr val="bg2"/>
                </a:solidFill>
              </a:rPr>
              <a:t>neck_x</a:t>
            </a:r>
            <a:endParaRPr kumimoji="1" lang="en-US" altLang="zh-TW" sz="1200" dirty="0">
              <a:solidFill>
                <a:schemeClr val="bg2"/>
              </a:solidFill>
            </a:endParaRPr>
          </a:p>
          <a:p>
            <a:pPr algn="ctr"/>
            <a:r>
              <a:rPr kumimoji="1" lang="zh-TW" altLang="en-US" sz="1200" dirty="0">
                <a:solidFill>
                  <a:schemeClr val="bg2"/>
                </a:solidFill>
              </a:rPr>
              <a:t>  </a:t>
            </a:r>
            <a:r>
              <a:rPr kumimoji="1" lang="en-US" altLang="zh-TW" sz="1200" dirty="0">
                <a:solidFill>
                  <a:schemeClr val="bg2"/>
                </a:solidFill>
              </a:rPr>
              <a:t>y = neck_</a:t>
            </a:r>
            <a:r>
              <a:rPr kumimoji="1" lang="en-US" altLang="zh-TW" sz="1200" dirty="0" err="1">
                <a:solidFill>
                  <a:schemeClr val="bg2"/>
                </a:solidFill>
              </a:rPr>
              <a:t>y</a:t>
            </a:r>
            <a:r>
              <a:rPr kumimoji="1" lang="en-US" altLang="zh-TW" sz="1200" dirty="0">
                <a:solidFill>
                  <a:schemeClr val="bg2"/>
                </a:solidFill>
              </a:rPr>
              <a:t>+</a:t>
            </a:r>
          </a:p>
          <a:p>
            <a:pPr algn="ctr"/>
            <a:r>
              <a:rPr kumimoji="1" lang="en-US" altLang="zh-TW" sz="1200" dirty="0">
                <a:solidFill>
                  <a:schemeClr val="bg2"/>
                </a:solidFill>
              </a:rPr>
              <a:t>2*(</a:t>
            </a:r>
            <a:r>
              <a:rPr kumimoji="1" lang="en-US" altLang="zh-TW" sz="1200" dirty="0" err="1">
                <a:solidFill>
                  <a:schemeClr val="bg2"/>
                </a:solidFill>
              </a:rPr>
              <a:t>bow_y</a:t>
            </a:r>
            <a:r>
              <a:rPr kumimoji="1" lang="en-US" altLang="zh-TW" sz="1200" dirty="0">
                <a:solidFill>
                  <a:schemeClr val="bg2"/>
                </a:solidFill>
              </a:rPr>
              <a:t> – </a:t>
            </a:r>
            <a:r>
              <a:rPr kumimoji="1" lang="en-US" altLang="zh-TW" sz="1200" dirty="0" err="1">
                <a:solidFill>
                  <a:schemeClr val="bg2"/>
                </a:solidFill>
              </a:rPr>
              <a:t>neck_y</a:t>
            </a:r>
            <a:r>
              <a:rPr kumimoji="1" lang="en-US" altLang="zh-TW" sz="1200" dirty="0">
                <a:solidFill>
                  <a:schemeClr val="bg2"/>
                </a:solidFill>
              </a:rPr>
              <a:t>)</a:t>
            </a:r>
          </a:p>
          <a:p>
            <a:pPr algn="ctr"/>
            <a:r>
              <a:rPr kumimoji="1" lang="en-US" altLang="zh-TW" sz="1200" dirty="0">
                <a:solidFill>
                  <a:schemeClr val="bg2"/>
                </a:solidFill>
              </a:rPr>
              <a:t>return </a:t>
            </a:r>
            <a:r>
              <a:rPr kumimoji="1" lang="en-US" altLang="zh-TW" sz="1200" dirty="0" err="1">
                <a:solidFill>
                  <a:schemeClr val="bg2"/>
                </a:solidFill>
              </a:rPr>
              <a:t>x,y</a:t>
            </a:r>
            <a:endParaRPr kumimoji="1" lang="en-US" altLang="zh-TW"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091651" y="1572587"/>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lumMod val="90000"/>
                  </a:schemeClr>
                </a:solidFill>
              </a:rPr>
              <a:t>Find knees or bows?</a:t>
            </a: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572587"/>
            <a:ext cx="1287437" cy="3152457"/>
          </a:xfrm>
          <a:prstGeom prst="bentConnector4">
            <a:avLst>
              <a:gd name="adj1" fmla="val 11310"/>
              <a:gd name="adj2" fmla="val 10725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087864" y="2580899"/>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099697" y="2516969"/>
            <a:ext cx="441146" cy="369332"/>
          </a:xfrm>
          <a:prstGeom prst="rect">
            <a:avLst/>
          </a:prstGeom>
          <a:ln>
            <a:noFill/>
          </a:ln>
        </p:spPr>
        <p:txBody>
          <a:bodyPr wrap="none">
            <a:spAutoFit/>
          </a:bodyPr>
          <a:lstStyle/>
          <a:p>
            <a:r>
              <a:rPr kumimoji="1" lang="en-US" altLang="zh-TW" dirty="0">
                <a:solidFill>
                  <a:schemeClr val="bg2">
                    <a:lumMod val="90000"/>
                  </a:schemeClr>
                </a:solidFill>
              </a:rPr>
              <a:t>no</a:t>
            </a:r>
            <a:endParaRPr lang="zh-TW" altLang="en-US" dirty="0">
              <a:solidFill>
                <a:schemeClr val="bg2">
                  <a:lumMod val="90000"/>
                </a:schemeClr>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084077" y="2060147"/>
            <a:ext cx="530616" cy="1659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9" name="決策 78">
            <a:extLst>
              <a:ext uri="{FF2B5EF4-FFF2-40B4-BE49-F238E27FC236}">
                <a16:creationId xmlns:a16="http://schemas.microsoft.com/office/drawing/2014/main" id="{D7F6E4AF-2453-4A4F-B4DF-8AC081067A17}"/>
              </a:ext>
            </a:extLst>
          </p:cNvPr>
          <p:cNvSpPr/>
          <p:nvPr/>
        </p:nvSpPr>
        <p:spPr>
          <a:xfrm>
            <a:off x="3102666" y="2945428"/>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neck? </a:t>
            </a:r>
            <a:endParaRPr kumimoji="1" lang="zh-TW" altLang="en-US" sz="1200">
              <a:solidFill>
                <a:schemeClr val="tx1"/>
              </a:solidFill>
            </a:endParaRPr>
          </a:p>
        </p:txBody>
      </p:sp>
      <p:sp>
        <p:nvSpPr>
          <p:cNvPr id="87" name="矩形 86">
            <a:extLst>
              <a:ext uri="{FF2B5EF4-FFF2-40B4-BE49-F238E27FC236}">
                <a16:creationId xmlns:a16="http://schemas.microsoft.com/office/drawing/2014/main" id="{B03C93C9-6432-6146-AE31-2423CCA0D5C9}"/>
              </a:ext>
            </a:extLst>
          </p:cNvPr>
          <p:cNvSpPr/>
          <p:nvPr/>
        </p:nvSpPr>
        <p:spPr>
          <a:xfrm>
            <a:off x="5818524" y="3102151"/>
            <a:ext cx="2099978"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x = neck</a:t>
            </a:r>
            <a:r>
              <a:rPr kumimoji="1" lang="en-US" altLang="zh-TW" sz="1200" dirty="0" err="1">
                <a:solidFill>
                  <a:schemeClr val="tx1"/>
                </a:solidFill>
              </a:rPr>
              <a:t>_x</a:t>
            </a:r>
            <a:endParaRPr kumimoji="1" lang="en-US" altLang="zh-TW" sz="1200" dirty="0">
              <a:solidFill>
                <a:schemeClr val="tx1"/>
              </a:solidFill>
            </a:endParaRPr>
          </a:p>
          <a:p>
            <a:pPr algn="ctr"/>
            <a:r>
              <a:rPr kumimoji="1" lang="en-US" altLang="zh-TW" sz="1200" dirty="0">
                <a:solidFill>
                  <a:schemeClr val="tx1"/>
                </a:solidFill>
              </a:rPr>
              <a:t>y = neck_y + </a:t>
            </a:r>
            <a:r>
              <a:rPr kumimoji="1" lang="en-US" altLang="zh-TW" sz="1200" dirty="0">
                <a:solidFill>
                  <a:schemeClr val="accent2"/>
                </a:solidFill>
              </a:rPr>
              <a:t>3</a:t>
            </a:r>
            <a:r>
              <a:rPr kumimoji="1" lang="en-US" altLang="zh-TW" sz="1200" dirty="0">
                <a:solidFill>
                  <a:schemeClr val="tx1"/>
                </a:solidFill>
              </a:rPr>
              <a:t>*(neck _y – </a:t>
            </a:r>
            <a:r>
              <a:rPr kumimoji="1" lang="en-US" altLang="zh-TW" sz="1200" dirty="0" err="1">
                <a:solidFill>
                  <a:schemeClr val="tx1"/>
                </a:solidFill>
              </a:rPr>
              <a:t>nose_y</a:t>
            </a:r>
            <a:r>
              <a:rPr kumimoji="1" lang="en-US" altLang="zh-TW" sz="1200" dirty="0">
                <a:solidFill>
                  <a:schemeClr val="tx1"/>
                </a:solidFill>
              </a:rPr>
              <a:t>) </a:t>
            </a: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098879" y="3953740"/>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193552" y="4268619"/>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080384" y="3456864"/>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箭頭接點 7">
            <a:extLst>
              <a:ext uri="{FF2B5EF4-FFF2-40B4-BE49-F238E27FC236}">
                <a16:creationId xmlns:a16="http://schemas.microsoft.com/office/drawing/2014/main" id="{EEC18F10-DF4E-804B-BF1A-3A0ED1E0BECA}"/>
              </a:ext>
            </a:extLst>
          </p:cNvPr>
          <p:cNvCxnSpPr>
            <a:cxnSpLocks/>
            <a:endCxn id="10" idx="1"/>
          </p:cNvCxnSpPr>
          <p:nvPr/>
        </p:nvCxnSpPr>
        <p:spPr>
          <a:xfrm flipV="1">
            <a:off x="9572622" y="3122735"/>
            <a:ext cx="1329132" cy="30626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27F5F21-6327-3740-A57F-9BAEFF23E55E}"/>
              </a:ext>
            </a:extLst>
          </p:cNvPr>
          <p:cNvSpPr/>
          <p:nvPr/>
        </p:nvSpPr>
        <p:spPr>
          <a:xfrm>
            <a:off x="10901754" y="2938069"/>
            <a:ext cx="1313180" cy="369332"/>
          </a:xfrm>
          <a:prstGeom prst="rect">
            <a:avLst/>
          </a:prstGeom>
        </p:spPr>
        <p:txBody>
          <a:bodyPr wrap="none">
            <a:spAutoFit/>
          </a:bodyPr>
          <a:lstStyle/>
          <a:p>
            <a:r>
              <a:rPr kumimoji="1" lang="en-US" altLang="zh-TW">
                <a:solidFill>
                  <a:schemeClr val="tx1">
                    <a:lumMod val="75000"/>
                    <a:lumOff val="25000"/>
                  </a:schemeClr>
                </a:solidFill>
              </a:rPr>
              <a:t>origin point</a:t>
            </a:r>
            <a:endParaRPr lang="zh-TW" altLang="en-US"/>
          </a:p>
        </p:txBody>
      </p:sp>
      <p:sp>
        <p:nvSpPr>
          <p:cNvPr id="39" name="矩形 38">
            <a:extLst>
              <a:ext uri="{FF2B5EF4-FFF2-40B4-BE49-F238E27FC236}">
                <a16:creationId xmlns:a16="http://schemas.microsoft.com/office/drawing/2014/main" id="{B000F0E3-EC5A-4E46-9C6C-451984345223}"/>
              </a:ext>
            </a:extLst>
          </p:cNvPr>
          <p:cNvSpPr/>
          <p:nvPr/>
        </p:nvSpPr>
        <p:spPr>
          <a:xfrm>
            <a:off x="10948252" y="4448628"/>
            <a:ext cx="1268296" cy="307777"/>
          </a:xfrm>
          <a:prstGeom prst="rect">
            <a:avLst/>
          </a:prstGeom>
        </p:spPr>
        <p:txBody>
          <a:bodyPr wrap="none">
            <a:spAutoFit/>
          </a:bodyPr>
          <a:lstStyle/>
          <a:p>
            <a:r>
              <a:rPr kumimoji="1" lang="en-US" altLang="zh-TW" sz="1400" dirty="0">
                <a:solidFill>
                  <a:srgbClr val="FF0000"/>
                </a:solidFill>
              </a:rPr>
              <a:t>Improve point</a:t>
            </a:r>
            <a:endParaRPr lang="zh-TW" altLang="en-US" sz="1400" dirty="0">
              <a:solidFill>
                <a:srgbClr val="FF0000"/>
              </a:solidFill>
            </a:endParaRPr>
          </a:p>
        </p:txBody>
      </p:sp>
      <p:cxnSp>
        <p:nvCxnSpPr>
          <p:cNvPr id="40" name="直線箭頭接點 39">
            <a:extLst>
              <a:ext uri="{FF2B5EF4-FFF2-40B4-BE49-F238E27FC236}">
                <a16:creationId xmlns:a16="http://schemas.microsoft.com/office/drawing/2014/main" id="{82F62F4E-4E09-C549-AEA8-DDA996A6EDD4}"/>
              </a:ext>
            </a:extLst>
          </p:cNvPr>
          <p:cNvCxnSpPr>
            <a:cxnSpLocks/>
          </p:cNvCxnSpPr>
          <p:nvPr/>
        </p:nvCxnSpPr>
        <p:spPr>
          <a:xfrm flipV="1">
            <a:off x="9589811" y="4629126"/>
            <a:ext cx="1358441" cy="100746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31485C-47DA-D044-9DB8-DA151518186C}"/>
              </a:ext>
            </a:extLst>
          </p:cNvPr>
          <p:cNvSpPr/>
          <p:nvPr/>
        </p:nvSpPr>
        <p:spPr>
          <a:xfrm>
            <a:off x="4967020" y="1619028"/>
            <a:ext cx="543739" cy="369332"/>
          </a:xfrm>
          <a:prstGeom prst="rect">
            <a:avLst/>
          </a:prstGeom>
          <a:ln>
            <a:noFill/>
          </a:ln>
        </p:spPr>
        <p:txBody>
          <a:bodyPr wrap="none">
            <a:spAutoFit/>
          </a:bodyPr>
          <a:lstStyle/>
          <a:p>
            <a:r>
              <a:rPr kumimoji="1" lang="en-US" altLang="zh-TW">
                <a:solidFill>
                  <a:schemeClr val="bg2">
                    <a:lumMod val="90000"/>
                  </a:schemeClr>
                </a:solidFill>
              </a:rPr>
              <a:t>yes</a:t>
            </a:r>
            <a:endParaRPr lang="zh-TW" altLang="en-US">
              <a:solidFill>
                <a:schemeClr val="bg2">
                  <a:lumMod val="90000"/>
                </a:schemeClr>
              </a:solidFill>
            </a:endParaRPr>
          </a:p>
        </p:txBody>
      </p:sp>
      <p:sp>
        <p:nvSpPr>
          <p:cNvPr id="43" name="矩形 42">
            <a:extLst>
              <a:ext uri="{FF2B5EF4-FFF2-40B4-BE49-F238E27FC236}">
                <a16:creationId xmlns:a16="http://schemas.microsoft.com/office/drawing/2014/main" id="{E0D2B0DF-BE26-5644-BE22-88C4963B41B6}"/>
              </a:ext>
            </a:extLst>
          </p:cNvPr>
          <p:cNvSpPr/>
          <p:nvPr/>
        </p:nvSpPr>
        <p:spPr>
          <a:xfrm>
            <a:off x="5027218" y="3074047"/>
            <a:ext cx="543739" cy="369332"/>
          </a:xfrm>
          <a:prstGeom prst="rect">
            <a:avLst/>
          </a:prstGeom>
          <a:ln>
            <a:noFill/>
          </a:ln>
        </p:spPr>
        <p:txBody>
          <a:bodyPr wrap="none">
            <a:spAutoFit/>
          </a:bodyPr>
          <a:lstStyle/>
          <a:p>
            <a:r>
              <a:rPr kumimoji="1" lang="en-US" altLang="zh-TW"/>
              <a:t>yes</a:t>
            </a:r>
            <a:endParaRPr lang="zh-TW" altLang="en-US"/>
          </a:p>
        </p:txBody>
      </p:sp>
      <p:sp>
        <p:nvSpPr>
          <p:cNvPr id="45" name="矩形 44">
            <a:extLst>
              <a:ext uri="{FF2B5EF4-FFF2-40B4-BE49-F238E27FC236}">
                <a16:creationId xmlns:a16="http://schemas.microsoft.com/office/drawing/2014/main" id="{AB46FC85-E68C-E243-9F4E-B55DB02058FA}"/>
              </a:ext>
            </a:extLst>
          </p:cNvPr>
          <p:cNvSpPr/>
          <p:nvPr/>
        </p:nvSpPr>
        <p:spPr>
          <a:xfrm>
            <a:off x="4150492" y="3887139"/>
            <a:ext cx="441146" cy="369332"/>
          </a:xfrm>
          <a:prstGeom prst="rect">
            <a:avLst/>
          </a:prstGeom>
          <a:ln>
            <a:noFill/>
          </a:ln>
        </p:spPr>
        <p:txBody>
          <a:bodyPr wrap="none">
            <a:spAutoFit/>
          </a:bodyPr>
          <a:lstStyle/>
          <a:p>
            <a:r>
              <a:rPr kumimoji="1" lang="en-US" altLang="zh-TW"/>
              <a:t>no</a:t>
            </a:r>
            <a:endParaRPr lang="zh-TW" altLang="en-US"/>
          </a:p>
        </p:txBody>
      </p:sp>
      <p:sp>
        <p:nvSpPr>
          <p:cNvPr id="46" name="矩形 45">
            <a:extLst>
              <a:ext uri="{FF2B5EF4-FFF2-40B4-BE49-F238E27FC236}">
                <a16:creationId xmlns:a16="http://schemas.microsoft.com/office/drawing/2014/main" id="{08CF97EF-07FC-0F49-B077-101306BCBF6F}"/>
              </a:ext>
            </a:extLst>
          </p:cNvPr>
          <p:cNvSpPr/>
          <p:nvPr/>
        </p:nvSpPr>
        <p:spPr>
          <a:xfrm>
            <a:off x="1767983" y="5154522"/>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47" name="矩形 46">
            <a:extLst>
              <a:ext uri="{FF2B5EF4-FFF2-40B4-BE49-F238E27FC236}">
                <a16:creationId xmlns:a16="http://schemas.microsoft.com/office/drawing/2014/main" id="{5AA5DD27-8947-9342-8712-4AB900F8734E}"/>
              </a:ext>
            </a:extLst>
          </p:cNvPr>
          <p:cNvSpPr/>
          <p:nvPr/>
        </p:nvSpPr>
        <p:spPr>
          <a:xfrm>
            <a:off x="2701843" y="434381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37" name="弧線 36">
            <a:extLst>
              <a:ext uri="{FF2B5EF4-FFF2-40B4-BE49-F238E27FC236}">
                <a16:creationId xmlns:a16="http://schemas.microsoft.com/office/drawing/2014/main" id="{ACFCA95C-2A01-624D-8A90-8D5E2A1AE7FA}"/>
              </a:ext>
            </a:extLst>
          </p:cNvPr>
          <p:cNvSpPr/>
          <p:nvPr/>
        </p:nvSpPr>
        <p:spPr>
          <a:xfrm>
            <a:off x="9131396" y="2784244"/>
            <a:ext cx="676891" cy="585654"/>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
        <p:nvSpPr>
          <p:cNvPr id="38" name="弧線 37">
            <a:extLst>
              <a:ext uri="{FF2B5EF4-FFF2-40B4-BE49-F238E27FC236}">
                <a16:creationId xmlns:a16="http://schemas.microsoft.com/office/drawing/2014/main" id="{CC6BCBAF-AF37-6346-B941-08191D1337C3}"/>
              </a:ext>
            </a:extLst>
          </p:cNvPr>
          <p:cNvSpPr/>
          <p:nvPr/>
        </p:nvSpPr>
        <p:spPr>
          <a:xfrm>
            <a:off x="9171205" y="3380361"/>
            <a:ext cx="676891" cy="645772"/>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
        <p:nvSpPr>
          <p:cNvPr id="42" name="弧線 41">
            <a:extLst>
              <a:ext uri="{FF2B5EF4-FFF2-40B4-BE49-F238E27FC236}">
                <a16:creationId xmlns:a16="http://schemas.microsoft.com/office/drawing/2014/main" id="{C55A5C8A-6412-804D-89D5-D96890AD7AE0}"/>
              </a:ext>
            </a:extLst>
          </p:cNvPr>
          <p:cNvSpPr/>
          <p:nvPr/>
        </p:nvSpPr>
        <p:spPr>
          <a:xfrm>
            <a:off x="9139171" y="4045850"/>
            <a:ext cx="676891" cy="770077"/>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
        <p:nvSpPr>
          <p:cNvPr id="44" name="弧線 43">
            <a:extLst>
              <a:ext uri="{FF2B5EF4-FFF2-40B4-BE49-F238E27FC236}">
                <a16:creationId xmlns:a16="http://schemas.microsoft.com/office/drawing/2014/main" id="{4E12C14E-799A-164B-858E-B9B495BE208B}"/>
              </a:ext>
            </a:extLst>
          </p:cNvPr>
          <p:cNvSpPr/>
          <p:nvPr/>
        </p:nvSpPr>
        <p:spPr>
          <a:xfrm>
            <a:off x="9139171" y="4830290"/>
            <a:ext cx="676891" cy="791938"/>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24898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399"/>
            <a:ext cx="11582400" cy="1022247"/>
          </a:xfrm>
        </p:spPr>
        <p:txBody>
          <a:bodyPr>
            <a:normAutofit/>
          </a:bodyPr>
          <a:lstStyle/>
          <a:p>
            <a:r>
              <a:rPr lang="en-US" altLang="zh-TW" dirty="0"/>
              <a:t>2D DLT mapping image to coordinates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38</a:t>
            </a:fld>
            <a:endParaRPr lang="zh-TW" altLang="en-US" dirty="0"/>
          </a:p>
        </p:txBody>
      </p:sp>
      <p:pic>
        <p:nvPicPr>
          <p:cNvPr id="9" name="圖片 8">
            <a:extLst>
              <a:ext uri="{FF2B5EF4-FFF2-40B4-BE49-F238E27FC236}">
                <a16:creationId xmlns:a16="http://schemas.microsoft.com/office/drawing/2014/main" id="{58D4E465-75CA-4C33-98D9-7E9D31AFC2B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9376" y="2196779"/>
            <a:ext cx="3068642" cy="3672408"/>
          </a:xfrm>
          <a:prstGeom prst="rect">
            <a:avLst/>
          </a:prstGeom>
        </p:spPr>
      </p:pic>
      <p:pic>
        <p:nvPicPr>
          <p:cNvPr id="10" name="圖片 9">
            <a:extLst>
              <a:ext uri="{FF2B5EF4-FFF2-40B4-BE49-F238E27FC236}">
                <a16:creationId xmlns:a16="http://schemas.microsoft.com/office/drawing/2014/main" id="{76FEBE04-63E4-4A0E-A1F9-379D51A4C434}"/>
              </a:ext>
            </a:extLst>
          </p:cNvPr>
          <p:cNvPicPr>
            <a:picLocks noChangeAspect="1"/>
          </p:cNvPicPr>
          <p:nvPr/>
        </p:nvPicPr>
        <p:blipFill>
          <a:blip r:embed="rId4"/>
          <a:stretch>
            <a:fillRect/>
          </a:stretch>
        </p:blipFill>
        <p:spPr>
          <a:xfrm>
            <a:off x="4871864" y="2276872"/>
            <a:ext cx="6984776" cy="3732871"/>
          </a:xfrm>
          <a:prstGeom prst="rect">
            <a:avLst/>
          </a:prstGeom>
        </p:spPr>
      </p:pic>
      <p:cxnSp>
        <p:nvCxnSpPr>
          <p:cNvPr id="11" name="直線單箭頭接點 10">
            <a:extLst>
              <a:ext uri="{FF2B5EF4-FFF2-40B4-BE49-F238E27FC236}">
                <a16:creationId xmlns:a16="http://schemas.microsoft.com/office/drawing/2014/main" id="{FED9FC8C-714C-47E3-92D1-91F19625F723}"/>
              </a:ext>
            </a:extLst>
          </p:cNvPr>
          <p:cNvCxnSpPr>
            <a:cxnSpLocks/>
          </p:cNvCxnSpPr>
          <p:nvPr/>
        </p:nvCxnSpPr>
        <p:spPr>
          <a:xfrm flipV="1">
            <a:off x="1919536" y="2563759"/>
            <a:ext cx="3312368" cy="129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D93F284-4875-4B03-B21B-B080519EE970}"/>
              </a:ext>
            </a:extLst>
          </p:cNvPr>
          <p:cNvCxnSpPr>
            <a:cxnSpLocks/>
          </p:cNvCxnSpPr>
          <p:nvPr/>
        </p:nvCxnSpPr>
        <p:spPr>
          <a:xfrm flipV="1">
            <a:off x="1919536" y="3571871"/>
            <a:ext cx="4320480" cy="129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42BA92B-9BCA-4D78-859E-D36F51BD9DC7}"/>
              </a:ext>
            </a:extLst>
          </p:cNvPr>
          <p:cNvSpPr txBox="1"/>
          <p:nvPr/>
        </p:nvSpPr>
        <p:spPr>
          <a:xfrm>
            <a:off x="4151784" y="3049827"/>
            <a:ext cx="3168352" cy="338554"/>
          </a:xfrm>
          <a:prstGeom prst="rect">
            <a:avLst/>
          </a:prstGeom>
          <a:noFill/>
        </p:spPr>
        <p:txBody>
          <a:bodyPr wrap="square" rtlCol="0">
            <a:spAutoFit/>
          </a:bodyPr>
          <a:lstStyle/>
          <a:p>
            <a:r>
              <a:rPr lang="en-US" altLang="zh-TW" sz="1600" b="1" dirty="0"/>
              <a:t>Direct Linear Transformation</a:t>
            </a:r>
            <a:endParaRPr lang="zh-TW" altLang="en-US" sz="1600" b="1" dirty="0"/>
          </a:p>
        </p:txBody>
      </p:sp>
      <p:sp>
        <p:nvSpPr>
          <p:cNvPr id="2" name="矩形 1">
            <a:extLst>
              <a:ext uri="{FF2B5EF4-FFF2-40B4-BE49-F238E27FC236}">
                <a16:creationId xmlns:a16="http://schemas.microsoft.com/office/drawing/2014/main" id="{267BF49A-DFBC-2342-A258-0A6CA651F99F}"/>
              </a:ext>
            </a:extLst>
          </p:cNvPr>
          <p:cNvSpPr/>
          <p:nvPr/>
        </p:nvSpPr>
        <p:spPr>
          <a:xfrm>
            <a:off x="7104112" y="3933056"/>
            <a:ext cx="36004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橢圓 2">
            <a:extLst>
              <a:ext uri="{FF2B5EF4-FFF2-40B4-BE49-F238E27FC236}">
                <a16:creationId xmlns:a16="http://schemas.microsoft.com/office/drawing/2014/main" id="{23AFC81B-5AC1-A149-BC87-16643D1E1329}"/>
              </a:ext>
            </a:extLst>
          </p:cNvPr>
          <p:cNvSpPr/>
          <p:nvPr/>
        </p:nvSpPr>
        <p:spPr>
          <a:xfrm>
            <a:off x="7248128" y="406388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a:p>
        </p:txBody>
      </p:sp>
      <p:sp>
        <p:nvSpPr>
          <p:cNvPr id="6" name="文字方塊 5">
            <a:extLst>
              <a:ext uri="{FF2B5EF4-FFF2-40B4-BE49-F238E27FC236}">
                <a16:creationId xmlns:a16="http://schemas.microsoft.com/office/drawing/2014/main" id="{92E8756D-8D08-4146-93C3-294637BC35DC}"/>
              </a:ext>
            </a:extLst>
          </p:cNvPr>
          <p:cNvSpPr txBox="1"/>
          <p:nvPr/>
        </p:nvSpPr>
        <p:spPr>
          <a:xfrm>
            <a:off x="6636060" y="4104527"/>
            <a:ext cx="1296144" cy="230832"/>
          </a:xfrm>
          <a:prstGeom prst="rect">
            <a:avLst/>
          </a:prstGeom>
          <a:noFill/>
        </p:spPr>
        <p:txBody>
          <a:bodyPr wrap="square" rtlCol="0">
            <a:spAutoFit/>
          </a:bodyPr>
          <a:lstStyle/>
          <a:p>
            <a:pPr algn="ctr"/>
            <a:r>
              <a:rPr kumimoji="1" lang="en-US" altLang="zh-TW" sz="900"/>
              <a:t>Actual Position</a:t>
            </a:r>
            <a:endParaRPr kumimoji="1" lang="zh-TW" altLang="en-US" sz="900"/>
          </a:p>
        </p:txBody>
      </p:sp>
      <p:cxnSp>
        <p:nvCxnSpPr>
          <p:cNvPr id="12" name="直線箭頭接點 11">
            <a:extLst>
              <a:ext uri="{FF2B5EF4-FFF2-40B4-BE49-F238E27FC236}">
                <a16:creationId xmlns:a16="http://schemas.microsoft.com/office/drawing/2014/main" id="{DD5E0795-F897-4340-81B9-3E7D0AF2475C}"/>
              </a:ext>
            </a:extLst>
          </p:cNvPr>
          <p:cNvCxnSpPr>
            <a:cxnSpLocks/>
            <a:endCxn id="3" idx="1"/>
          </p:cNvCxnSpPr>
          <p:nvPr/>
        </p:nvCxnSpPr>
        <p:spPr>
          <a:xfrm>
            <a:off x="6384032" y="3501008"/>
            <a:ext cx="870791" cy="56957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517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8B90E7B-744C-F342-8C27-41C1FB00127A}"/>
              </a:ext>
            </a:extLst>
          </p:cNvPr>
          <p:cNvPicPr>
            <a:picLocks noChangeAspect="1"/>
          </p:cNvPicPr>
          <p:nvPr/>
        </p:nvPicPr>
        <p:blipFill>
          <a:blip r:embed="rId3"/>
          <a:stretch>
            <a:fillRect/>
          </a:stretch>
        </p:blipFill>
        <p:spPr>
          <a:xfrm>
            <a:off x="6565712" y="2368031"/>
            <a:ext cx="5076676" cy="2713714"/>
          </a:xfrm>
          <a:prstGeom prst="rect">
            <a:avLst/>
          </a:prstGeom>
        </p:spPr>
      </p:pic>
      <p:sp>
        <p:nvSpPr>
          <p:cNvPr id="5" name="標題 4"/>
          <p:cNvSpPr>
            <a:spLocks noGrp="1"/>
          </p:cNvSpPr>
          <p:nvPr>
            <p:ph type="title"/>
          </p:nvPr>
        </p:nvSpPr>
        <p:spPr/>
        <p:txBody>
          <a:bodyPr/>
          <a:lstStyle/>
          <a:p>
            <a:r>
              <a:rPr lang="en-US" altLang="zh-TW" dirty="0"/>
              <a:t>Image-based Machine Learning Model</a:t>
            </a:r>
            <a:endParaRPr lang="zh-TW" altLang="en-US" dirty="0"/>
          </a:p>
        </p:txBody>
      </p:sp>
      <p:sp>
        <p:nvSpPr>
          <p:cNvPr id="4" name="投影片編號版面配置區 3"/>
          <p:cNvSpPr>
            <a:spLocks noGrp="1"/>
          </p:cNvSpPr>
          <p:nvPr>
            <p:ph type="sldNum" sz="quarter" idx="12"/>
          </p:nvPr>
        </p:nvSpPr>
        <p:spPr>
          <a:xfrm>
            <a:off x="11472041" y="4899067"/>
            <a:ext cx="598515" cy="360041"/>
          </a:xfrm>
        </p:spPr>
        <p:txBody>
          <a:bodyPr/>
          <a:lstStyle/>
          <a:p>
            <a:fld id="{73DA0BB7-265A-403C-9275-D587AB510EDC}" type="slidenum">
              <a:rPr lang="zh-TW" altLang="en-US" smtClean="0"/>
              <a:pPr/>
              <a:t>39</a:t>
            </a:fld>
            <a:endParaRPr lang="zh-TW" altLang="en-US" dirty="0"/>
          </a:p>
        </p:txBody>
      </p:sp>
      <p:sp>
        <p:nvSpPr>
          <p:cNvPr id="10" name="內容版面配置區 5">
            <a:extLst>
              <a:ext uri="{FF2B5EF4-FFF2-40B4-BE49-F238E27FC236}">
                <a16:creationId xmlns:a16="http://schemas.microsoft.com/office/drawing/2014/main" id="{E5CDD653-B347-8647-8F0B-60E76F92F1D4}"/>
              </a:ext>
            </a:extLst>
          </p:cNvPr>
          <p:cNvSpPr>
            <a:spLocks noGrp="1"/>
          </p:cNvSpPr>
          <p:nvPr>
            <p:ph idx="1"/>
          </p:nvPr>
        </p:nvSpPr>
        <p:spPr>
          <a:xfrm>
            <a:off x="343694" y="1988839"/>
            <a:ext cx="6222018" cy="3457529"/>
          </a:xfrm>
        </p:spPr>
        <p:txBody>
          <a:bodyPr>
            <a:normAutofit fontScale="92500"/>
          </a:bodyPr>
          <a:lstStyle/>
          <a:p>
            <a:pPr>
              <a:lnSpc>
                <a:spcPct val="150000"/>
              </a:lnSpc>
            </a:pPr>
            <a:r>
              <a:rPr lang="en-US" altLang="zh-TW" dirty="0"/>
              <a:t>Due to lens distortion of camera, 2D DLT has</a:t>
            </a:r>
            <a:r>
              <a:rPr lang="zh-TW" altLang="en-US" dirty="0"/>
              <a:t> </a:t>
            </a:r>
            <a:r>
              <a:rPr lang="en-US" altLang="zh-TW" dirty="0"/>
              <a:t>more distance error closer to the border.</a:t>
            </a:r>
          </a:p>
          <a:p>
            <a:pPr>
              <a:lnSpc>
                <a:spcPct val="150000"/>
              </a:lnSpc>
            </a:pPr>
            <a:r>
              <a:rPr lang="en-US" altLang="zh-TW" dirty="0"/>
              <a:t>We used machine learning models for minimizing distance error.</a:t>
            </a:r>
          </a:p>
          <a:p>
            <a:pPr>
              <a:lnSpc>
                <a:spcPct val="150000"/>
              </a:lnSpc>
            </a:pPr>
            <a:r>
              <a:rPr lang="en-US" altLang="zh-TW" dirty="0"/>
              <a:t>We took detect bones, image position, 2D DLT position as model input.</a:t>
            </a:r>
          </a:p>
        </p:txBody>
      </p:sp>
      <p:sp>
        <p:nvSpPr>
          <p:cNvPr id="15" name="文字方塊 14">
            <a:extLst>
              <a:ext uri="{FF2B5EF4-FFF2-40B4-BE49-F238E27FC236}">
                <a16:creationId xmlns:a16="http://schemas.microsoft.com/office/drawing/2014/main" id="{9DE26DB3-AD0A-2442-8A7C-96C09676E0ED}"/>
              </a:ext>
            </a:extLst>
          </p:cNvPr>
          <p:cNvSpPr txBox="1"/>
          <p:nvPr/>
        </p:nvSpPr>
        <p:spPr>
          <a:xfrm>
            <a:off x="7968208" y="3179884"/>
            <a:ext cx="1800200" cy="338554"/>
          </a:xfrm>
          <a:prstGeom prst="rect">
            <a:avLst/>
          </a:prstGeom>
          <a:noFill/>
        </p:spPr>
        <p:txBody>
          <a:bodyPr wrap="square" rtlCol="0">
            <a:spAutoFit/>
          </a:bodyPr>
          <a:lstStyle/>
          <a:p>
            <a:r>
              <a:rPr kumimoji="1" lang="en-US" altLang="zh-TW" sz="1600" b="1">
                <a:solidFill>
                  <a:srgbClr val="FF0000"/>
                </a:solidFill>
              </a:rPr>
              <a:t>distance error</a:t>
            </a:r>
            <a:endParaRPr kumimoji="1" lang="zh-TW" altLang="en-US" sz="1600" b="1">
              <a:solidFill>
                <a:srgbClr val="FF0000"/>
              </a:solidFill>
            </a:endParaRPr>
          </a:p>
        </p:txBody>
      </p:sp>
      <p:sp>
        <p:nvSpPr>
          <p:cNvPr id="36" name="投影片編號版面配置區 3">
            <a:extLst>
              <a:ext uri="{FF2B5EF4-FFF2-40B4-BE49-F238E27FC236}">
                <a16:creationId xmlns:a16="http://schemas.microsoft.com/office/drawing/2014/main" id="{DED5FFE6-D350-1448-B7A8-F4BE5C50C5BA}"/>
              </a:ext>
            </a:extLst>
          </p:cNvPr>
          <p:cNvSpPr txBox="1">
            <a:spLocks/>
          </p:cNvSpPr>
          <p:nvPr/>
        </p:nvSpPr>
        <p:spPr>
          <a:xfrm>
            <a:off x="11472231" y="6400241"/>
            <a:ext cx="598515" cy="360041"/>
          </a:xfrm>
          <a:prstGeom prst="rect">
            <a:avLst/>
          </a:prstGeom>
        </p:spPr>
        <p:txBody>
          <a:bodyPr anchor="ctr"/>
          <a:lstStyle>
            <a:defPPr>
              <a:defRPr lang="zh-TW"/>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DA0BB7-265A-403C-9275-D587AB510EDC}" type="slidenum">
              <a:rPr lang="zh-TW" altLang="en-US" smtClean="0"/>
              <a:pPr/>
              <a:t>39</a:t>
            </a:fld>
            <a:endParaRPr lang="zh-TW" altLang="en-US" dirty="0"/>
          </a:p>
        </p:txBody>
      </p:sp>
    </p:spTree>
    <p:extLst>
      <p:ext uri="{BB962C8B-B14F-4D97-AF65-F5344CB8AC3E}">
        <p14:creationId xmlns:p14="http://schemas.microsoft.com/office/powerpoint/2010/main" val="4124923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Research Background</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a:t>
            </a:fld>
            <a:endParaRPr lang="zh-TW" altLang="en-US" dirty="0"/>
          </a:p>
        </p:txBody>
      </p:sp>
      <p:pic>
        <p:nvPicPr>
          <p:cNvPr id="7" name="圖片 6">
            <a:extLst>
              <a:ext uri="{FF2B5EF4-FFF2-40B4-BE49-F238E27FC236}">
                <a16:creationId xmlns:a16="http://schemas.microsoft.com/office/drawing/2014/main" id="{DB269F3F-CCC4-CE4E-972F-F190C6B63B99}"/>
              </a:ext>
            </a:extLst>
          </p:cNvPr>
          <p:cNvPicPr>
            <a:picLocks noChangeAspect="1"/>
          </p:cNvPicPr>
          <p:nvPr/>
        </p:nvPicPr>
        <p:blipFill>
          <a:blip r:embed="rId3"/>
          <a:stretch>
            <a:fillRect/>
          </a:stretch>
        </p:blipFill>
        <p:spPr>
          <a:xfrm>
            <a:off x="1559496" y="2773083"/>
            <a:ext cx="2880320" cy="2880320"/>
          </a:xfrm>
          <a:prstGeom prst="rect">
            <a:avLst/>
          </a:prstGeom>
        </p:spPr>
      </p:pic>
      <p:pic>
        <p:nvPicPr>
          <p:cNvPr id="8" name="圖片 7">
            <a:extLst>
              <a:ext uri="{FF2B5EF4-FFF2-40B4-BE49-F238E27FC236}">
                <a16:creationId xmlns:a16="http://schemas.microsoft.com/office/drawing/2014/main" id="{C6461FE8-994B-4A47-A855-3B0871CA3873}"/>
              </a:ext>
            </a:extLst>
          </p:cNvPr>
          <p:cNvPicPr>
            <a:picLocks noChangeAspect="1"/>
          </p:cNvPicPr>
          <p:nvPr/>
        </p:nvPicPr>
        <p:blipFill>
          <a:blip r:embed="rId4"/>
          <a:stretch>
            <a:fillRect/>
          </a:stretch>
        </p:blipFill>
        <p:spPr>
          <a:xfrm>
            <a:off x="6120693" y="3501008"/>
            <a:ext cx="3841983" cy="2017041"/>
          </a:xfrm>
          <a:prstGeom prst="rect">
            <a:avLst/>
          </a:prstGeom>
        </p:spPr>
      </p:pic>
      <p:sp>
        <p:nvSpPr>
          <p:cNvPr id="9" name="內容版面配置區 5">
            <a:extLst>
              <a:ext uri="{FF2B5EF4-FFF2-40B4-BE49-F238E27FC236}">
                <a16:creationId xmlns:a16="http://schemas.microsoft.com/office/drawing/2014/main" id="{073F9E52-E710-8447-B301-2E09D5D2757E}"/>
              </a:ext>
            </a:extLst>
          </p:cNvPr>
          <p:cNvSpPr>
            <a:spLocks noGrp="1"/>
          </p:cNvSpPr>
          <p:nvPr>
            <p:ph idx="1"/>
          </p:nvPr>
        </p:nvSpPr>
        <p:spPr>
          <a:xfrm>
            <a:off x="609600" y="1600200"/>
            <a:ext cx="10862631" cy="1756792"/>
          </a:xfrm>
        </p:spPr>
        <p:txBody>
          <a:bodyPr/>
          <a:lstStyle/>
          <a:p>
            <a:r>
              <a:rPr lang="en-US" altLang="zh-TW"/>
              <a:t>Global Positioning Service(GPS) signal is obstacled by buildings and walls.</a:t>
            </a:r>
          </a:p>
          <a:p>
            <a:pPr lvl="1">
              <a:buFont typeface="Wingdings" pitchFamily="2" charset="2"/>
              <a:buChar char="Ø"/>
            </a:pPr>
            <a:r>
              <a:rPr lang="en-US" altLang="zh-TW"/>
              <a:t>Imappropriate for indoor positioning.</a:t>
            </a:r>
            <a:endParaRPr lang="zh-TW" altLang="en-US"/>
          </a:p>
        </p:txBody>
      </p:sp>
    </p:spTree>
    <p:extLst>
      <p:ext uri="{BB962C8B-B14F-4D97-AF65-F5344CB8AC3E}">
        <p14:creationId xmlns:p14="http://schemas.microsoft.com/office/powerpoint/2010/main" val="397013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Wi-Fi and Pedestrian Match Approach</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40</a:t>
            </a:fld>
            <a:endParaRPr lang="zh-TW" altLang="en-US" dirty="0"/>
          </a:p>
        </p:txBody>
      </p:sp>
      <p:pic>
        <p:nvPicPr>
          <p:cNvPr id="6" name="圖片 5">
            <a:extLst>
              <a:ext uri="{FF2B5EF4-FFF2-40B4-BE49-F238E27FC236}">
                <a16:creationId xmlns:a16="http://schemas.microsoft.com/office/drawing/2014/main" id="{3B6666A5-A505-3F43-81D7-C6585BB096B0}"/>
              </a:ext>
            </a:extLst>
          </p:cNvPr>
          <p:cNvPicPr/>
          <p:nvPr/>
        </p:nvPicPr>
        <p:blipFill>
          <a:blip r:embed="rId3"/>
          <a:stretch>
            <a:fillRect/>
          </a:stretch>
        </p:blipFill>
        <p:spPr>
          <a:xfrm>
            <a:off x="1703512" y="1743987"/>
            <a:ext cx="8071890" cy="4413009"/>
          </a:xfrm>
          <a:prstGeom prst="rect">
            <a:avLst/>
          </a:prstGeom>
        </p:spPr>
      </p:pic>
      <p:sp>
        <p:nvSpPr>
          <p:cNvPr id="7" name="弧線 6">
            <a:extLst>
              <a:ext uri="{FF2B5EF4-FFF2-40B4-BE49-F238E27FC236}">
                <a16:creationId xmlns:a16="http://schemas.microsoft.com/office/drawing/2014/main" id="{35641E14-528E-CB42-9B09-75AD4D52D27A}"/>
              </a:ext>
            </a:extLst>
          </p:cNvPr>
          <p:cNvSpPr/>
          <p:nvPr/>
        </p:nvSpPr>
        <p:spPr>
          <a:xfrm rot="1327752">
            <a:off x="3546112" y="4418255"/>
            <a:ext cx="576064" cy="720080"/>
          </a:xfrm>
          <a:prstGeom prst="arc">
            <a:avLst>
              <a:gd name="adj1" fmla="val 15346262"/>
              <a:gd name="adj2" fmla="val 229090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BD0D467A-84D5-C546-AD20-4EB3A2D5CDBF}"/>
              </a:ext>
            </a:extLst>
          </p:cNvPr>
          <p:cNvSpPr txBox="1"/>
          <p:nvPr/>
        </p:nvSpPr>
        <p:spPr>
          <a:xfrm>
            <a:off x="4151784" y="4552299"/>
            <a:ext cx="1071127" cy="276999"/>
          </a:xfrm>
          <a:prstGeom prst="rect">
            <a:avLst/>
          </a:prstGeom>
          <a:noFill/>
        </p:spPr>
        <p:txBody>
          <a:bodyPr wrap="none" rtlCol="0">
            <a:spAutoFit/>
          </a:bodyPr>
          <a:lstStyle/>
          <a:p>
            <a:r>
              <a:rPr kumimoji="1" lang="en-US" altLang="zh-TW" sz="1200"/>
              <a:t>Min Distance</a:t>
            </a:r>
            <a:endParaRPr kumimoji="1" lang="zh-TW" altLang="en-US" sz="1200"/>
          </a:p>
        </p:txBody>
      </p:sp>
      <p:sp>
        <p:nvSpPr>
          <p:cNvPr id="9" name="橢圓 8">
            <a:extLst>
              <a:ext uri="{FF2B5EF4-FFF2-40B4-BE49-F238E27FC236}">
                <a16:creationId xmlns:a16="http://schemas.microsoft.com/office/drawing/2014/main" id="{FF22E5AF-1364-674B-97C1-AD9BE758870B}"/>
              </a:ext>
            </a:extLst>
          </p:cNvPr>
          <p:cNvSpPr/>
          <p:nvPr/>
        </p:nvSpPr>
        <p:spPr>
          <a:xfrm>
            <a:off x="3842165" y="4936220"/>
            <a:ext cx="245632" cy="245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64962E4D-5FAA-D84A-AFC0-3CEC3CBF2F42}"/>
              </a:ext>
            </a:extLst>
          </p:cNvPr>
          <p:cNvSpPr txBox="1"/>
          <p:nvPr/>
        </p:nvSpPr>
        <p:spPr>
          <a:xfrm>
            <a:off x="4689872" y="3755520"/>
            <a:ext cx="877240" cy="276999"/>
          </a:xfrm>
          <a:prstGeom prst="rect">
            <a:avLst/>
          </a:prstGeom>
          <a:noFill/>
        </p:spPr>
        <p:txBody>
          <a:bodyPr wrap="square" rtlCol="0">
            <a:spAutoFit/>
          </a:bodyPr>
          <a:lstStyle/>
          <a:p>
            <a:pPr algn="ctr"/>
            <a:r>
              <a:rPr kumimoji="1" lang="en-US" altLang="zh-TW" sz="1200"/>
              <a:t>p2</a:t>
            </a:r>
            <a:endParaRPr kumimoji="1" lang="zh-TW" altLang="en-US" sz="1200"/>
          </a:p>
        </p:txBody>
      </p:sp>
      <p:sp>
        <p:nvSpPr>
          <p:cNvPr id="11" name="文字方塊 10">
            <a:extLst>
              <a:ext uri="{FF2B5EF4-FFF2-40B4-BE49-F238E27FC236}">
                <a16:creationId xmlns:a16="http://schemas.microsoft.com/office/drawing/2014/main" id="{470B02A6-3E05-F549-835E-0E28792D554A}"/>
              </a:ext>
            </a:extLst>
          </p:cNvPr>
          <p:cNvSpPr txBox="1"/>
          <p:nvPr/>
        </p:nvSpPr>
        <p:spPr>
          <a:xfrm>
            <a:off x="3526361" y="5119642"/>
            <a:ext cx="877240" cy="276999"/>
          </a:xfrm>
          <a:prstGeom prst="rect">
            <a:avLst/>
          </a:prstGeom>
          <a:noFill/>
        </p:spPr>
        <p:txBody>
          <a:bodyPr wrap="square" rtlCol="0">
            <a:spAutoFit/>
          </a:bodyPr>
          <a:lstStyle/>
          <a:p>
            <a:pPr algn="ctr"/>
            <a:r>
              <a:rPr kumimoji="1" lang="en-US" altLang="zh-TW" sz="1200"/>
              <a:t>p1</a:t>
            </a:r>
            <a:endParaRPr kumimoji="1" lang="zh-TW" altLang="en-US" sz="1200"/>
          </a:p>
        </p:txBody>
      </p:sp>
      <p:sp>
        <p:nvSpPr>
          <p:cNvPr id="12" name="文字方塊 11">
            <a:extLst>
              <a:ext uri="{FF2B5EF4-FFF2-40B4-BE49-F238E27FC236}">
                <a16:creationId xmlns:a16="http://schemas.microsoft.com/office/drawing/2014/main" id="{CCEDDFB6-4B4E-CF4E-99E6-6B7334FCEF1F}"/>
              </a:ext>
            </a:extLst>
          </p:cNvPr>
          <p:cNvSpPr txBox="1"/>
          <p:nvPr/>
        </p:nvSpPr>
        <p:spPr>
          <a:xfrm>
            <a:off x="8493472" y="2930023"/>
            <a:ext cx="877240" cy="276999"/>
          </a:xfrm>
          <a:prstGeom prst="rect">
            <a:avLst/>
          </a:prstGeom>
          <a:noFill/>
        </p:spPr>
        <p:txBody>
          <a:bodyPr wrap="square" rtlCol="0">
            <a:spAutoFit/>
          </a:bodyPr>
          <a:lstStyle/>
          <a:p>
            <a:pPr algn="ctr"/>
            <a:r>
              <a:rPr kumimoji="1" lang="en-US" altLang="zh-TW" sz="1200"/>
              <a:t>p3</a:t>
            </a:r>
            <a:endParaRPr kumimoji="1" lang="zh-TW" altLang="en-US" sz="1200"/>
          </a:p>
        </p:txBody>
      </p:sp>
      <p:sp>
        <p:nvSpPr>
          <p:cNvPr id="13" name="文字方塊 12">
            <a:extLst>
              <a:ext uri="{FF2B5EF4-FFF2-40B4-BE49-F238E27FC236}">
                <a16:creationId xmlns:a16="http://schemas.microsoft.com/office/drawing/2014/main" id="{745A9BC9-D7D6-DD40-A933-BA273A6D0EF8}"/>
              </a:ext>
            </a:extLst>
          </p:cNvPr>
          <p:cNvSpPr txBox="1"/>
          <p:nvPr/>
        </p:nvSpPr>
        <p:spPr>
          <a:xfrm>
            <a:off x="3442853" y="4390284"/>
            <a:ext cx="877240" cy="276999"/>
          </a:xfrm>
          <a:prstGeom prst="rect">
            <a:avLst/>
          </a:prstGeom>
          <a:noFill/>
        </p:spPr>
        <p:txBody>
          <a:bodyPr wrap="square" rtlCol="0">
            <a:spAutoFit/>
          </a:bodyPr>
          <a:lstStyle/>
          <a:p>
            <a:pPr algn="ctr"/>
            <a:r>
              <a:rPr kumimoji="1" lang="en-US" altLang="zh-TW" sz="1200"/>
              <a:t>w</a:t>
            </a:r>
            <a:endParaRPr kumimoji="1" lang="zh-TW" altLang="en-US" sz="1200"/>
          </a:p>
        </p:txBody>
      </p:sp>
      <p:sp>
        <p:nvSpPr>
          <p:cNvPr id="3" name="文字方塊 2">
            <a:extLst>
              <a:ext uri="{FF2B5EF4-FFF2-40B4-BE49-F238E27FC236}">
                <a16:creationId xmlns:a16="http://schemas.microsoft.com/office/drawing/2014/main" id="{D905B05E-369E-5F47-A976-CC4F9113068B}"/>
              </a:ext>
            </a:extLst>
          </p:cNvPr>
          <p:cNvSpPr txBox="1"/>
          <p:nvPr/>
        </p:nvSpPr>
        <p:spPr>
          <a:xfrm>
            <a:off x="4162419" y="5124738"/>
            <a:ext cx="2088232" cy="338554"/>
          </a:xfrm>
          <a:prstGeom prst="rect">
            <a:avLst/>
          </a:prstGeom>
          <a:noFill/>
        </p:spPr>
        <p:txBody>
          <a:bodyPr wrap="square" rtlCol="0">
            <a:spAutoFit/>
          </a:bodyPr>
          <a:lstStyle/>
          <a:p>
            <a:r>
              <a:rPr kumimoji="1" lang="en-US" altLang="zh-TW" sz="1600" b="1">
                <a:solidFill>
                  <a:schemeClr val="accent2"/>
                </a:solidFill>
              </a:rPr>
              <a:t>Match Position</a:t>
            </a:r>
            <a:endParaRPr kumimoji="1" lang="zh-TW" altLang="en-US" sz="1600" b="1">
              <a:solidFill>
                <a:schemeClr val="accent2"/>
              </a:solidFill>
            </a:endParaRPr>
          </a:p>
        </p:txBody>
      </p:sp>
    </p:spTree>
    <p:extLst>
      <p:ext uri="{BB962C8B-B14F-4D97-AF65-F5344CB8AC3E}">
        <p14:creationId xmlns:p14="http://schemas.microsoft.com/office/powerpoint/2010/main" val="23234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41</a:t>
            </a:fld>
            <a:endParaRPr lang="zh-TW" altLang="en-US"/>
          </a:p>
        </p:txBody>
      </p:sp>
    </p:spTree>
    <p:extLst>
      <p:ext uri="{BB962C8B-B14F-4D97-AF65-F5344CB8AC3E}">
        <p14:creationId xmlns:p14="http://schemas.microsoft.com/office/powerpoint/2010/main" val="144543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2CF8D-7B1C-4F67-AD9B-F9D4599739C7}"/>
              </a:ext>
            </a:extLst>
          </p:cNvPr>
          <p:cNvSpPr>
            <a:spLocks noGrp="1"/>
          </p:cNvSpPr>
          <p:nvPr>
            <p:ph type="title"/>
          </p:nvPr>
        </p:nvSpPr>
        <p:spPr/>
        <p:txBody>
          <a:bodyPr/>
          <a:lstStyle/>
          <a:p>
            <a:r>
              <a:rPr lang="en-US" altLang="zh-TW" dirty="0"/>
              <a:t>Programming Environment</a:t>
            </a:r>
            <a:endParaRPr lang="zh-TW" altLang="en-US" dirty="0"/>
          </a:p>
        </p:txBody>
      </p:sp>
      <p:sp>
        <p:nvSpPr>
          <p:cNvPr id="4" name="投影片編號版面配置區 3">
            <a:extLst>
              <a:ext uri="{FF2B5EF4-FFF2-40B4-BE49-F238E27FC236}">
                <a16:creationId xmlns:a16="http://schemas.microsoft.com/office/drawing/2014/main" id="{4D7794F7-F6F1-4FA7-A8A5-F29A6E42D486}"/>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42</a:t>
            </a:fld>
            <a:endParaRPr lang="zh-TW" altLang="en-US" dirty="0"/>
          </a:p>
        </p:txBody>
      </p:sp>
      <p:sp>
        <p:nvSpPr>
          <p:cNvPr id="5" name="內容版面配置區 5">
            <a:extLst>
              <a:ext uri="{FF2B5EF4-FFF2-40B4-BE49-F238E27FC236}">
                <a16:creationId xmlns:a16="http://schemas.microsoft.com/office/drawing/2014/main" id="{A3585171-2012-9440-B45C-D65EA0AA668F}"/>
              </a:ext>
            </a:extLst>
          </p:cNvPr>
          <p:cNvSpPr>
            <a:spLocks noGrp="1"/>
          </p:cNvSpPr>
          <p:nvPr>
            <p:ph idx="1"/>
          </p:nvPr>
        </p:nvSpPr>
        <p:spPr>
          <a:xfrm>
            <a:off x="609600" y="1700808"/>
            <a:ext cx="5920701" cy="4699433"/>
          </a:xfrm>
        </p:spPr>
        <p:txBody>
          <a:bodyPr>
            <a:normAutofit/>
          </a:bodyPr>
          <a:lstStyle/>
          <a:p>
            <a:pPr>
              <a:lnSpc>
                <a:spcPct val="150000"/>
              </a:lnSpc>
            </a:pPr>
            <a:r>
              <a:rPr lang="en-US" altLang="zh-TW" dirty="0"/>
              <a:t>Server</a:t>
            </a:r>
            <a:r>
              <a:rPr lang="zh-TW" altLang="en-US" dirty="0"/>
              <a:t>：</a:t>
            </a:r>
            <a:r>
              <a:rPr lang="en-US" altLang="zh-TW" dirty="0"/>
              <a:t>PyCharm + Flask</a:t>
            </a:r>
          </a:p>
          <a:p>
            <a:pPr>
              <a:lnSpc>
                <a:spcPct val="150000"/>
              </a:lnSpc>
            </a:pPr>
            <a:r>
              <a:rPr lang="en-US" altLang="zh-TW" dirty="0"/>
              <a:t>App</a:t>
            </a:r>
            <a:r>
              <a:rPr lang="zh-TW" altLang="en-US" dirty="0"/>
              <a:t>：    </a:t>
            </a:r>
            <a:r>
              <a:rPr lang="en-US" altLang="zh-TW" dirty="0"/>
              <a:t>Android Studio + Java</a:t>
            </a:r>
          </a:p>
          <a:p>
            <a:r>
              <a:rPr lang="en-US" altLang="zh-TW" dirty="0"/>
              <a:t>CPU: </a:t>
            </a:r>
            <a:r>
              <a:rPr lang="en" altLang="zh-TW"/>
              <a:t>Intel(R) Core(TM) i7-9700 CPU @ 3.00GHz 3.00 GHz</a:t>
            </a:r>
          </a:p>
          <a:p>
            <a:pPr>
              <a:lnSpc>
                <a:spcPct val="150000"/>
              </a:lnSpc>
            </a:pPr>
            <a:r>
              <a:rPr lang="en-US" altLang="zh-TW" dirty="0"/>
              <a:t>Operating System: Windows</a:t>
            </a:r>
          </a:p>
          <a:p>
            <a:pPr>
              <a:lnSpc>
                <a:spcPct val="150000"/>
              </a:lnSpc>
            </a:pPr>
            <a:r>
              <a:rPr lang="en-US" altLang="zh-TW" dirty="0"/>
              <a:t>Software: python 3.7</a:t>
            </a:r>
          </a:p>
          <a:p>
            <a:pPr>
              <a:lnSpc>
                <a:spcPct val="150000"/>
              </a:lnSpc>
            </a:pPr>
            <a:endParaRPr lang="en-US" altLang="zh-TW" dirty="0"/>
          </a:p>
        </p:txBody>
      </p:sp>
      <p:pic>
        <p:nvPicPr>
          <p:cNvPr id="3" name="圖片 2">
            <a:extLst>
              <a:ext uri="{FF2B5EF4-FFF2-40B4-BE49-F238E27FC236}">
                <a16:creationId xmlns:a16="http://schemas.microsoft.com/office/drawing/2014/main" id="{30B19466-BA3F-5D48-8F73-B54812E78005}"/>
              </a:ext>
            </a:extLst>
          </p:cNvPr>
          <p:cNvPicPr>
            <a:picLocks noChangeAspect="1"/>
          </p:cNvPicPr>
          <p:nvPr/>
        </p:nvPicPr>
        <p:blipFill>
          <a:blip r:embed="rId3"/>
          <a:stretch>
            <a:fillRect/>
          </a:stretch>
        </p:blipFill>
        <p:spPr>
          <a:xfrm>
            <a:off x="6530301" y="2792288"/>
            <a:ext cx="1872208" cy="1872208"/>
          </a:xfrm>
          <a:prstGeom prst="rect">
            <a:avLst/>
          </a:prstGeom>
        </p:spPr>
      </p:pic>
      <p:pic>
        <p:nvPicPr>
          <p:cNvPr id="6" name="圖片 5">
            <a:extLst>
              <a:ext uri="{FF2B5EF4-FFF2-40B4-BE49-F238E27FC236}">
                <a16:creationId xmlns:a16="http://schemas.microsoft.com/office/drawing/2014/main" id="{C1E6EFA6-2C55-1D4E-BC30-93DFC032FF24}"/>
              </a:ext>
            </a:extLst>
          </p:cNvPr>
          <p:cNvPicPr>
            <a:picLocks noChangeAspect="1"/>
          </p:cNvPicPr>
          <p:nvPr/>
        </p:nvPicPr>
        <p:blipFill>
          <a:blip r:embed="rId4"/>
          <a:stretch>
            <a:fillRect/>
          </a:stretch>
        </p:blipFill>
        <p:spPr>
          <a:xfrm>
            <a:off x="8836810" y="2919908"/>
            <a:ext cx="3233936" cy="1616968"/>
          </a:xfrm>
          <a:prstGeom prst="rect">
            <a:avLst/>
          </a:prstGeom>
        </p:spPr>
      </p:pic>
    </p:spTree>
    <p:extLst>
      <p:ext uri="{BB962C8B-B14F-4D97-AF65-F5344CB8AC3E}">
        <p14:creationId xmlns:p14="http://schemas.microsoft.com/office/powerpoint/2010/main" val="643418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2CF8D-7B1C-4F67-AD9B-F9D4599739C7}"/>
              </a:ext>
            </a:extLst>
          </p:cNvPr>
          <p:cNvSpPr>
            <a:spLocks noGrp="1"/>
          </p:cNvSpPr>
          <p:nvPr>
            <p:ph type="title"/>
          </p:nvPr>
        </p:nvSpPr>
        <p:spPr/>
        <p:txBody>
          <a:bodyPr/>
          <a:lstStyle/>
          <a:p>
            <a:r>
              <a:rPr lang="en-US" altLang="zh-TW" dirty="0"/>
              <a:t>Devices Used in Environment</a:t>
            </a:r>
            <a:endParaRPr lang="zh-TW" altLang="en-US" dirty="0"/>
          </a:p>
        </p:txBody>
      </p:sp>
      <p:sp>
        <p:nvSpPr>
          <p:cNvPr id="4" name="投影片編號版面配置區 3">
            <a:extLst>
              <a:ext uri="{FF2B5EF4-FFF2-40B4-BE49-F238E27FC236}">
                <a16:creationId xmlns:a16="http://schemas.microsoft.com/office/drawing/2014/main" id="{4D7794F7-F6F1-4FA7-A8A5-F29A6E42D486}"/>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43</a:t>
            </a:fld>
            <a:endParaRPr lang="zh-TW" altLang="en-US" dirty="0"/>
          </a:p>
        </p:txBody>
      </p:sp>
      <p:pic>
        <p:nvPicPr>
          <p:cNvPr id="10" name="圖片 9">
            <a:extLst>
              <a:ext uri="{FF2B5EF4-FFF2-40B4-BE49-F238E27FC236}">
                <a16:creationId xmlns:a16="http://schemas.microsoft.com/office/drawing/2014/main" id="{A67B8D3F-AAE3-B042-897F-3E398CC08E4B}"/>
              </a:ext>
            </a:extLst>
          </p:cNvPr>
          <p:cNvPicPr>
            <a:picLocks noChangeAspect="1"/>
          </p:cNvPicPr>
          <p:nvPr/>
        </p:nvPicPr>
        <p:blipFill>
          <a:blip r:embed="rId3"/>
          <a:stretch>
            <a:fillRect/>
          </a:stretch>
        </p:blipFill>
        <p:spPr>
          <a:xfrm>
            <a:off x="6384032" y="2838170"/>
            <a:ext cx="1651000" cy="2247900"/>
          </a:xfrm>
          <a:prstGeom prst="rect">
            <a:avLst/>
          </a:prstGeom>
        </p:spPr>
      </p:pic>
      <p:sp>
        <p:nvSpPr>
          <p:cNvPr id="11" name="內容版面配置區 5">
            <a:extLst>
              <a:ext uri="{FF2B5EF4-FFF2-40B4-BE49-F238E27FC236}">
                <a16:creationId xmlns:a16="http://schemas.microsoft.com/office/drawing/2014/main" id="{8B55D79C-D5D6-A240-89E8-FAC103D2DF7F}"/>
              </a:ext>
            </a:extLst>
          </p:cNvPr>
          <p:cNvSpPr>
            <a:spLocks noGrp="1"/>
          </p:cNvSpPr>
          <p:nvPr>
            <p:ph idx="1"/>
          </p:nvPr>
        </p:nvSpPr>
        <p:spPr>
          <a:xfrm>
            <a:off x="609600" y="1700808"/>
            <a:ext cx="5920701" cy="4699433"/>
          </a:xfrm>
        </p:spPr>
        <p:txBody>
          <a:bodyPr>
            <a:normAutofit/>
          </a:bodyPr>
          <a:lstStyle/>
          <a:p>
            <a:pPr>
              <a:lnSpc>
                <a:spcPct val="150000"/>
              </a:lnSpc>
            </a:pPr>
            <a:r>
              <a:rPr lang="en-US" altLang="zh-TW" dirty="0"/>
              <a:t>Camera: </a:t>
            </a:r>
          </a:p>
          <a:p>
            <a:pPr lvl="1">
              <a:lnSpc>
                <a:spcPct val="150000"/>
              </a:lnSpc>
            </a:pPr>
            <a:r>
              <a:rPr lang="en-US" altLang="zh-TW" dirty="0"/>
              <a:t>D-Link DCS-8302LH Wi-Fi Camera</a:t>
            </a:r>
          </a:p>
          <a:p>
            <a:pPr lvl="1">
              <a:lnSpc>
                <a:spcPct val="150000"/>
              </a:lnSpc>
            </a:pPr>
            <a:r>
              <a:rPr lang="en-US" altLang="zh-TW" dirty="0"/>
              <a:t>Full HD</a:t>
            </a:r>
            <a:r>
              <a:rPr lang="zh-TW" altLang="en-US" dirty="0"/>
              <a:t> </a:t>
            </a:r>
            <a:r>
              <a:rPr lang="en-US" altLang="zh-TW" dirty="0"/>
              <a:t>1080p @ 30fps</a:t>
            </a:r>
          </a:p>
          <a:p>
            <a:pPr lvl="1">
              <a:lnSpc>
                <a:spcPct val="150000"/>
              </a:lnSpc>
            </a:pPr>
            <a:r>
              <a:rPr lang="en-US" altLang="zh-TW" dirty="0"/>
              <a:t>2 M CMOS Sensor</a:t>
            </a:r>
          </a:p>
          <a:p>
            <a:pPr lvl="1">
              <a:lnSpc>
                <a:spcPct val="150000"/>
              </a:lnSpc>
            </a:pPr>
            <a:r>
              <a:rPr lang="en-US" altLang="zh-TW" dirty="0"/>
              <a:t>135 viewing angle</a:t>
            </a:r>
          </a:p>
          <a:p>
            <a:pPr>
              <a:lnSpc>
                <a:spcPct val="150000"/>
              </a:lnSpc>
            </a:pPr>
            <a:r>
              <a:rPr lang="en-US" altLang="zh-TW" dirty="0"/>
              <a:t>Wi-Fi Router</a:t>
            </a:r>
          </a:p>
          <a:p>
            <a:pPr lvl="1">
              <a:lnSpc>
                <a:spcPct val="150000"/>
              </a:lnSpc>
            </a:pPr>
            <a:r>
              <a:rPr lang="en" altLang="zh-TW"/>
              <a:t>TOTOLINK</a:t>
            </a:r>
            <a:r>
              <a:rPr lang="en-US" altLang="zh-TW" dirty="0"/>
              <a:t> </a:t>
            </a:r>
            <a:r>
              <a:rPr lang="en" altLang="zh-TW"/>
              <a:t>A800R AC1200</a:t>
            </a:r>
          </a:p>
          <a:p>
            <a:pPr lvl="1">
              <a:lnSpc>
                <a:spcPct val="150000"/>
              </a:lnSpc>
            </a:pPr>
            <a:r>
              <a:rPr lang="en" altLang="zh-TW"/>
              <a:t>900Mbps 5G Hz/ 300Mbps 2.4GHz</a:t>
            </a:r>
          </a:p>
          <a:p>
            <a:pPr lvl="1">
              <a:lnSpc>
                <a:spcPct val="150000"/>
              </a:lnSpc>
            </a:pPr>
            <a:endParaRPr lang="en-US" altLang="zh-TW" dirty="0"/>
          </a:p>
        </p:txBody>
      </p:sp>
      <p:pic>
        <p:nvPicPr>
          <p:cNvPr id="13" name="圖片 12">
            <a:extLst>
              <a:ext uri="{FF2B5EF4-FFF2-40B4-BE49-F238E27FC236}">
                <a16:creationId xmlns:a16="http://schemas.microsoft.com/office/drawing/2014/main" id="{B0977416-6703-1541-A946-63232D0687DF}"/>
              </a:ext>
            </a:extLst>
          </p:cNvPr>
          <p:cNvPicPr>
            <a:picLocks noChangeAspect="1"/>
          </p:cNvPicPr>
          <p:nvPr/>
        </p:nvPicPr>
        <p:blipFill>
          <a:blip r:embed="rId4"/>
          <a:stretch>
            <a:fillRect/>
          </a:stretch>
        </p:blipFill>
        <p:spPr>
          <a:xfrm>
            <a:off x="9206015" y="2967080"/>
            <a:ext cx="2166888" cy="2166888"/>
          </a:xfrm>
          <a:prstGeom prst="rect">
            <a:avLst/>
          </a:prstGeom>
        </p:spPr>
      </p:pic>
    </p:spTree>
    <p:extLst>
      <p:ext uri="{BB962C8B-B14F-4D97-AF65-F5344CB8AC3E}">
        <p14:creationId xmlns:p14="http://schemas.microsoft.com/office/powerpoint/2010/main" val="2579588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0CB3AA4C-B6FB-F44D-B67D-FDADFC544999}"/>
              </a:ext>
            </a:extLst>
          </p:cNvPr>
          <p:cNvPicPr>
            <a:picLocks noChangeAspect="1"/>
          </p:cNvPicPr>
          <p:nvPr/>
        </p:nvPicPr>
        <p:blipFill rotWithShape="1">
          <a:blip r:embed="rId3">
            <a:extLst>
              <a:ext uri="{28A0092B-C50C-407E-A947-70E740481C1C}">
                <a14:useLocalDpi xmlns:a14="http://schemas.microsoft.com/office/drawing/2010/main" val="0"/>
              </a:ext>
            </a:extLst>
          </a:blip>
          <a:srcRect r="-563" b="7018"/>
          <a:stretch/>
        </p:blipFill>
        <p:spPr>
          <a:xfrm>
            <a:off x="6384032" y="1650089"/>
            <a:ext cx="2592288" cy="4793749"/>
          </a:xfrm>
          <a:prstGeom prst="rect">
            <a:avLst/>
          </a:prstGeom>
        </p:spPr>
      </p:pic>
      <p:sp>
        <p:nvSpPr>
          <p:cNvPr id="2" name="標題 1">
            <a:extLst>
              <a:ext uri="{FF2B5EF4-FFF2-40B4-BE49-F238E27FC236}">
                <a16:creationId xmlns:a16="http://schemas.microsoft.com/office/drawing/2014/main" id="{96D2CF8D-7B1C-4F67-AD9B-F9D4599739C7}"/>
              </a:ext>
            </a:extLst>
          </p:cNvPr>
          <p:cNvSpPr>
            <a:spLocks noGrp="1"/>
          </p:cNvSpPr>
          <p:nvPr>
            <p:ph type="title"/>
          </p:nvPr>
        </p:nvSpPr>
        <p:spPr/>
        <p:txBody>
          <a:bodyPr/>
          <a:lstStyle/>
          <a:p>
            <a:r>
              <a:rPr lang="en-US" altLang="zh-TW" dirty="0"/>
              <a:t>Application Implementation</a:t>
            </a:r>
            <a:endParaRPr lang="zh-TW" altLang="en-US" dirty="0"/>
          </a:p>
        </p:txBody>
      </p:sp>
      <p:sp>
        <p:nvSpPr>
          <p:cNvPr id="4" name="投影片編號版面配置區 3">
            <a:extLst>
              <a:ext uri="{FF2B5EF4-FFF2-40B4-BE49-F238E27FC236}">
                <a16:creationId xmlns:a16="http://schemas.microsoft.com/office/drawing/2014/main" id="{4D7794F7-F6F1-4FA7-A8A5-F29A6E42D486}"/>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44</a:t>
            </a:fld>
            <a:endParaRPr lang="zh-TW" altLang="en-US" dirty="0"/>
          </a:p>
        </p:txBody>
      </p:sp>
      <p:pic>
        <p:nvPicPr>
          <p:cNvPr id="5" name="圖片 4">
            <a:extLst>
              <a:ext uri="{FF2B5EF4-FFF2-40B4-BE49-F238E27FC236}">
                <a16:creationId xmlns:a16="http://schemas.microsoft.com/office/drawing/2014/main" id="{DA9281FB-55F5-F544-90D6-9415FFFF3DA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1165" b="22661"/>
          <a:stretch/>
        </p:blipFill>
        <p:spPr>
          <a:xfrm>
            <a:off x="1775520" y="1650089"/>
            <a:ext cx="3024336" cy="4624063"/>
          </a:xfrm>
          <a:prstGeom prst="rect">
            <a:avLst/>
          </a:prstGeom>
        </p:spPr>
      </p:pic>
      <p:sp>
        <p:nvSpPr>
          <p:cNvPr id="6" name="文字方塊 5">
            <a:extLst>
              <a:ext uri="{FF2B5EF4-FFF2-40B4-BE49-F238E27FC236}">
                <a16:creationId xmlns:a16="http://schemas.microsoft.com/office/drawing/2014/main" id="{A7A0B644-1A7A-AD48-9669-3F4CCAF1CE45}"/>
              </a:ext>
            </a:extLst>
          </p:cNvPr>
          <p:cNvSpPr txBox="1"/>
          <p:nvPr/>
        </p:nvSpPr>
        <p:spPr>
          <a:xfrm>
            <a:off x="3287688" y="5888251"/>
            <a:ext cx="1919536" cy="369332"/>
          </a:xfrm>
          <a:prstGeom prst="rect">
            <a:avLst/>
          </a:prstGeom>
          <a:noFill/>
        </p:spPr>
        <p:txBody>
          <a:bodyPr wrap="square" rtlCol="0">
            <a:spAutoFit/>
          </a:bodyPr>
          <a:lstStyle/>
          <a:p>
            <a:r>
              <a:rPr kumimoji="1" lang="en-US" altLang="zh-TW"/>
              <a:t>Data Collection</a:t>
            </a:r>
            <a:endParaRPr kumimoji="1" lang="zh-TW" altLang="en-US"/>
          </a:p>
        </p:txBody>
      </p:sp>
      <p:sp>
        <p:nvSpPr>
          <p:cNvPr id="8" name="文字方塊 7">
            <a:extLst>
              <a:ext uri="{FF2B5EF4-FFF2-40B4-BE49-F238E27FC236}">
                <a16:creationId xmlns:a16="http://schemas.microsoft.com/office/drawing/2014/main" id="{6B9240D8-59B5-9C46-97FA-4520250A9EF4}"/>
              </a:ext>
            </a:extLst>
          </p:cNvPr>
          <p:cNvSpPr txBox="1"/>
          <p:nvPr/>
        </p:nvSpPr>
        <p:spPr>
          <a:xfrm>
            <a:off x="7680176" y="5934278"/>
            <a:ext cx="2448272" cy="369332"/>
          </a:xfrm>
          <a:prstGeom prst="rect">
            <a:avLst/>
          </a:prstGeom>
          <a:noFill/>
        </p:spPr>
        <p:txBody>
          <a:bodyPr wrap="square" rtlCol="0">
            <a:spAutoFit/>
          </a:bodyPr>
          <a:lstStyle/>
          <a:p>
            <a:r>
              <a:rPr kumimoji="1" lang="en-US" altLang="zh-TW"/>
              <a:t>Measurement App</a:t>
            </a:r>
            <a:endParaRPr kumimoji="1" lang="zh-TW" altLang="en-US"/>
          </a:p>
        </p:txBody>
      </p:sp>
    </p:spTree>
    <p:extLst>
      <p:ext uri="{BB962C8B-B14F-4D97-AF65-F5344CB8AC3E}">
        <p14:creationId xmlns:p14="http://schemas.microsoft.com/office/powerpoint/2010/main" val="4020951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 altLang="zh-TW"/>
              <a:t>Experimental Area</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45</a:t>
            </a:fld>
            <a:endParaRPr lang="zh-TW" altLang="en-US" dirty="0"/>
          </a:p>
        </p:txBody>
      </p:sp>
      <p:pic>
        <p:nvPicPr>
          <p:cNvPr id="9" name="圖片 8">
            <a:extLst>
              <a:ext uri="{FF2B5EF4-FFF2-40B4-BE49-F238E27FC236}">
                <a16:creationId xmlns:a16="http://schemas.microsoft.com/office/drawing/2014/main" id="{ED7F0B7D-DECF-496E-BAC8-9494604D974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5360" y="3429000"/>
            <a:ext cx="4754493" cy="2452910"/>
          </a:xfrm>
          <a:prstGeom prst="rect">
            <a:avLst/>
          </a:prstGeom>
        </p:spPr>
      </p:pic>
      <p:sp>
        <p:nvSpPr>
          <p:cNvPr id="6" name="內容版面配置區 5">
            <a:extLst>
              <a:ext uri="{FF2B5EF4-FFF2-40B4-BE49-F238E27FC236}">
                <a16:creationId xmlns:a16="http://schemas.microsoft.com/office/drawing/2014/main" id="{23D0026F-7B74-8E4B-BB9B-641B534A8C45}"/>
              </a:ext>
            </a:extLst>
          </p:cNvPr>
          <p:cNvSpPr>
            <a:spLocks noGrp="1"/>
          </p:cNvSpPr>
          <p:nvPr>
            <p:ph idx="1"/>
          </p:nvPr>
        </p:nvSpPr>
        <p:spPr>
          <a:xfrm>
            <a:off x="609600" y="1482700"/>
            <a:ext cx="11461146" cy="1230473"/>
          </a:xfrm>
        </p:spPr>
        <p:txBody>
          <a:bodyPr>
            <a:normAutofit/>
          </a:bodyPr>
          <a:lstStyle/>
          <a:p>
            <a:pPr lvl="1">
              <a:lnSpc>
                <a:spcPct val="150000"/>
              </a:lnSpc>
            </a:pPr>
            <a:r>
              <a:rPr lang="en-US" altLang="zh-TW" dirty="0"/>
              <a:t>Space Size: 6.8m * 5.8m</a:t>
            </a:r>
          </a:p>
          <a:p>
            <a:pPr lvl="1">
              <a:lnSpc>
                <a:spcPct val="150000"/>
              </a:lnSpc>
            </a:pPr>
            <a:r>
              <a:rPr lang="en" altLang="zh-TW"/>
              <a:t>75 sets of coordinates</a:t>
            </a:r>
            <a:r>
              <a:rPr lang="zh-TW" altLang="en-US"/>
              <a:t> </a:t>
            </a:r>
            <a:r>
              <a:rPr lang="en-US" altLang="zh-TW"/>
              <a:t>for data collection</a:t>
            </a:r>
            <a:endParaRPr lang="en-US" altLang="zh-TW" dirty="0"/>
          </a:p>
        </p:txBody>
      </p:sp>
      <p:pic>
        <p:nvPicPr>
          <p:cNvPr id="18" name="圖片 17">
            <a:extLst>
              <a:ext uri="{FF2B5EF4-FFF2-40B4-BE49-F238E27FC236}">
                <a16:creationId xmlns:a16="http://schemas.microsoft.com/office/drawing/2014/main" id="{2E7EBCDC-18D7-ED47-8B58-1111526CB8E1}"/>
              </a:ext>
            </a:extLst>
          </p:cNvPr>
          <p:cNvPicPr>
            <a:picLocks noChangeAspect="1"/>
          </p:cNvPicPr>
          <p:nvPr/>
        </p:nvPicPr>
        <p:blipFill>
          <a:blip r:embed="rId4"/>
          <a:stretch>
            <a:fillRect/>
          </a:stretch>
        </p:blipFill>
        <p:spPr>
          <a:xfrm>
            <a:off x="5647148" y="3100708"/>
            <a:ext cx="4779746" cy="2990919"/>
          </a:xfrm>
          <a:prstGeom prst="rect">
            <a:avLst/>
          </a:prstGeom>
        </p:spPr>
      </p:pic>
      <p:cxnSp>
        <p:nvCxnSpPr>
          <p:cNvPr id="19" name="直線箭頭接點 18">
            <a:extLst>
              <a:ext uri="{FF2B5EF4-FFF2-40B4-BE49-F238E27FC236}">
                <a16:creationId xmlns:a16="http://schemas.microsoft.com/office/drawing/2014/main" id="{D23AE3B9-53D5-B948-B8C1-1048DD14A07C}"/>
              </a:ext>
            </a:extLst>
          </p:cNvPr>
          <p:cNvCxnSpPr>
            <a:cxnSpLocks/>
          </p:cNvCxnSpPr>
          <p:nvPr/>
        </p:nvCxnSpPr>
        <p:spPr>
          <a:xfrm flipV="1">
            <a:off x="7447923" y="2962302"/>
            <a:ext cx="880325" cy="32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66918D6B-FDCA-EA45-8788-510F5707EDF2}"/>
              </a:ext>
            </a:extLst>
          </p:cNvPr>
          <p:cNvSpPr txBox="1"/>
          <p:nvPr/>
        </p:nvSpPr>
        <p:spPr>
          <a:xfrm>
            <a:off x="7208929" y="5997914"/>
            <a:ext cx="1656184" cy="307777"/>
          </a:xfrm>
          <a:prstGeom prst="rect">
            <a:avLst/>
          </a:prstGeom>
          <a:noFill/>
        </p:spPr>
        <p:txBody>
          <a:bodyPr wrap="square" rtlCol="0">
            <a:spAutoFit/>
          </a:bodyPr>
          <a:lstStyle/>
          <a:p>
            <a:pPr algn="ctr"/>
            <a:r>
              <a:rPr kumimoji="1" lang="en-US" altLang="zh-TW" sz="1400"/>
              <a:t>X position</a:t>
            </a:r>
            <a:endParaRPr kumimoji="1" lang="zh-TW" altLang="en-US" sz="1400"/>
          </a:p>
        </p:txBody>
      </p:sp>
      <p:sp>
        <p:nvSpPr>
          <p:cNvPr id="21" name="文字方塊 20">
            <a:extLst>
              <a:ext uri="{FF2B5EF4-FFF2-40B4-BE49-F238E27FC236}">
                <a16:creationId xmlns:a16="http://schemas.microsoft.com/office/drawing/2014/main" id="{2309E0E8-C465-5040-805F-B032B498298F}"/>
              </a:ext>
            </a:extLst>
          </p:cNvPr>
          <p:cNvSpPr txBox="1"/>
          <p:nvPr/>
        </p:nvSpPr>
        <p:spPr>
          <a:xfrm rot="16200000">
            <a:off x="4682760" y="4442279"/>
            <a:ext cx="1656184" cy="307777"/>
          </a:xfrm>
          <a:prstGeom prst="rect">
            <a:avLst/>
          </a:prstGeom>
          <a:noFill/>
        </p:spPr>
        <p:txBody>
          <a:bodyPr wrap="square" rtlCol="0">
            <a:spAutoFit/>
          </a:bodyPr>
          <a:lstStyle/>
          <a:p>
            <a:pPr algn="ctr"/>
            <a:r>
              <a:rPr kumimoji="1" lang="en-US" altLang="zh-TW" sz="1400"/>
              <a:t>Y position</a:t>
            </a:r>
            <a:endParaRPr kumimoji="1" lang="zh-TW" altLang="en-US" sz="1400"/>
          </a:p>
        </p:txBody>
      </p:sp>
      <p:sp>
        <p:nvSpPr>
          <p:cNvPr id="22" name="文字方塊 21">
            <a:extLst>
              <a:ext uri="{FF2B5EF4-FFF2-40B4-BE49-F238E27FC236}">
                <a16:creationId xmlns:a16="http://schemas.microsoft.com/office/drawing/2014/main" id="{735DF479-9451-8643-8DC7-B80EB3EE138F}"/>
              </a:ext>
            </a:extLst>
          </p:cNvPr>
          <p:cNvSpPr txBox="1"/>
          <p:nvPr/>
        </p:nvSpPr>
        <p:spPr>
          <a:xfrm>
            <a:off x="7447923" y="2654525"/>
            <a:ext cx="2415020" cy="338554"/>
          </a:xfrm>
          <a:prstGeom prst="rect">
            <a:avLst/>
          </a:prstGeom>
          <a:noFill/>
        </p:spPr>
        <p:txBody>
          <a:bodyPr wrap="none" rtlCol="0">
            <a:spAutoFit/>
          </a:bodyPr>
          <a:lstStyle/>
          <a:p>
            <a:r>
              <a:rPr kumimoji="1" lang="en-US" altLang="zh-TW" sz="1600" b="1"/>
              <a:t>(X position, Y position)</a:t>
            </a:r>
            <a:endParaRPr kumimoji="1" lang="zh-TW" altLang="en-US" sz="1600" b="1"/>
          </a:p>
        </p:txBody>
      </p:sp>
      <p:sp>
        <p:nvSpPr>
          <p:cNvPr id="31" name="向右箭號 30">
            <a:extLst>
              <a:ext uri="{FF2B5EF4-FFF2-40B4-BE49-F238E27FC236}">
                <a16:creationId xmlns:a16="http://schemas.microsoft.com/office/drawing/2014/main" id="{04A36180-6204-114E-A831-37F49FF33A80}"/>
              </a:ext>
            </a:extLst>
          </p:cNvPr>
          <p:cNvSpPr/>
          <p:nvPr/>
        </p:nvSpPr>
        <p:spPr>
          <a:xfrm>
            <a:off x="4975466" y="5275397"/>
            <a:ext cx="809144" cy="512983"/>
          </a:xfrm>
          <a:prstGeom prst="right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5509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46F094-6DB5-485C-9E41-D157414F82A2}"/>
              </a:ext>
            </a:extLst>
          </p:cNvPr>
          <p:cNvSpPr>
            <a:spLocks noGrp="1"/>
          </p:cNvSpPr>
          <p:nvPr>
            <p:ph type="title"/>
          </p:nvPr>
        </p:nvSpPr>
        <p:spPr/>
        <p:txBody>
          <a:bodyPr/>
          <a:lstStyle/>
          <a:p>
            <a:r>
              <a:rPr lang="en-US" altLang="zh-TW" dirty="0"/>
              <a:t>Data Collection</a:t>
            </a:r>
            <a:endParaRPr lang="zh-TW" altLang="en-US" dirty="0"/>
          </a:p>
        </p:txBody>
      </p:sp>
      <p:sp>
        <p:nvSpPr>
          <p:cNvPr id="4" name="投影片編號版面配置區 3">
            <a:extLst>
              <a:ext uri="{FF2B5EF4-FFF2-40B4-BE49-F238E27FC236}">
                <a16:creationId xmlns:a16="http://schemas.microsoft.com/office/drawing/2014/main" id="{A3D4D84B-6438-4C65-8BF1-19E4CE7C42CD}"/>
              </a:ext>
            </a:extLst>
          </p:cNvPr>
          <p:cNvSpPr>
            <a:spLocks noGrp="1"/>
          </p:cNvSpPr>
          <p:nvPr>
            <p:ph type="sldNum" sz="quarter" idx="12"/>
          </p:nvPr>
        </p:nvSpPr>
        <p:spPr/>
        <p:txBody>
          <a:bodyPr/>
          <a:lstStyle/>
          <a:p>
            <a:fld id="{106C1F3A-5EE2-4767-964E-48AB1FF3FBA9}" type="slidenum">
              <a:rPr lang="zh-TW" altLang="en-US" smtClean="0"/>
              <a:t>46</a:t>
            </a:fld>
            <a:endParaRPr lang="zh-TW" altLang="en-US"/>
          </a:p>
        </p:txBody>
      </p:sp>
      <p:sp>
        <p:nvSpPr>
          <p:cNvPr id="9" name="箭號: 向右 8">
            <a:extLst>
              <a:ext uri="{FF2B5EF4-FFF2-40B4-BE49-F238E27FC236}">
                <a16:creationId xmlns:a16="http://schemas.microsoft.com/office/drawing/2014/main" id="{06E3606C-C38D-4463-983C-16DF0F2C3B0C}"/>
              </a:ext>
            </a:extLst>
          </p:cNvPr>
          <p:cNvSpPr/>
          <p:nvPr/>
        </p:nvSpPr>
        <p:spPr>
          <a:xfrm rot="19599276">
            <a:off x="4933116" y="2770894"/>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右 9">
            <a:extLst>
              <a:ext uri="{FF2B5EF4-FFF2-40B4-BE49-F238E27FC236}">
                <a16:creationId xmlns:a16="http://schemas.microsoft.com/office/drawing/2014/main" id="{9FA52F20-1941-411B-9EC0-420C6A7FA9B5}"/>
              </a:ext>
            </a:extLst>
          </p:cNvPr>
          <p:cNvSpPr/>
          <p:nvPr/>
        </p:nvSpPr>
        <p:spPr>
          <a:xfrm rot="2159472">
            <a:off x="4899758" y="4782376"/>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12A8B9A5-3B46-4CAE-8EBD-A902CFA27897}"/>
              </a:ext>
            </a:extLst>
          </p:cNvPr>
          <p:cNvSpPr/>
          <p:nvPr/>
        </p:nvSpPr>
        <p:spPr>
          <a:xfrm>
            <a:off x="7067674" y="3734959"/>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9D8E3D50-CEB7-4F5F-A5EF-2CCB6E3736F3}"/>
              </a:ext>
            </a:extLst>
          </p:cNvPr>
          <p:cNvSpPr txBox="1"/>
          <p:nvPr/>
        </p:nvSpPr>
        <p:spPr>
          <a:xfrm>
            <a:off x="8009588" y="1637926"/>
            <a:ext cx="4420053" cy="1200329"/>
          </a:xfrm>
          <a:prstGeom prst="rect">
            <a:avLst/>
          </a:prstGeom>
          <a:noFill/>
        </p:spPr>
        <p:txBody>
          <a:bodyPr wrap="square" rtlCol="0">
            <a:spAutoFit/>
          </a:bodyPr>
          <a:lstStyle/>
          <a:p>
            <a:r>
              <a:rPr lang="en-US" altLang="zh-TW" sz="2400" dirty="0"/>
              <a:t>Signal features from 3 routers: </a:t>
            </a:r>
          </a:p>
          <a:p>
            <a:r>
              <a:rPr lang="en-US" altLang="zh-TW" sz="2400" dirty="0"/>
              <a:t>2.4GHz RSSI</a:t>
            </a:r>
          </a:p>
          <a:p>
            <a:r>
              <a:rPr lang="en-US" altLang="zh-TW" sz="2400" dirty="0"/>
              <a:t>5GHz RSSi</a:t>
            </a:r>
          </a:p>
        </p:txBody>
      </p:sp>
      <p:sp>
        <p:nvSpPr>
          <p:cNvPr id="14" name="文字方塊 13">
            <a:extLst>
              <a:ext uri="{FF2B5EF4-FFF2-40B4-BE49-F238E27FC236}">
                <a16:creationId xmlns:a16="http://schemas.microsoft.com/office/drawing/2014/main" id="{97BCB172-7155-4457-BDB1-8E8AFF0D8FE9}"/>
              </a:ext>
            </a:extLst>
          </p:cNvPr>
          <p:cNvSpPr txBox="1"/>
          <p:nvPr/>
        </p:nvSpPr>
        <p:spPr>
          <a:xfrm>
            <a:off x="7996504" y="3413614"/>
            <a:ext cx="4420053" cy="461665"/>
          </a:xfrm>
          <a:prstGeom prst="rect">
            <a:avLst/>
          </a:prstGeom>
          <a:noFill/>
        </p:spPr>
        <p:txBody>
          <a:bodyPr wrap="square" rtlCol="0">
            <a:spAutoFit/>
          </a:bodyPr>
          <a:lstStyle/>
          <a:p>
            <a:r>
              <a:rPr lang="en-US" altLang="zh-TW" sz="2400" dirty="0"/>
              <a:t>Image features from camera</a:t>
            </a:r>
            <a:endParaRPr lang="zh-TW" altLang="en-US" sz="2400" dirty="0"/>
          </a:p>
        </p:txBody>
      </p:sp>
      <p:sp>
        <p:nvSpPr>
          <p:cNvPr id="15" name="箭號: 向右 14">
            <a:extLst>
              <a:ext uri="{FF2B5EF4-FFF2-40B4-BE49-F238E27FC236}">
                <a16:creationId xmlns:a16="http://schemas.microsoft.com/office/drawing/2014/main" id="{D6167E11-184A-40B4-8996-FBFA255D82D0}"/>
              </a:ext>
            </a:extLst>
          </p:cNvPr>
          <p:cNvSpPr/>
          <p:nvPr/>
        </p:nvSpPr>
        <p:spPr>
          <a:xfrm>
            <a:off x="2753422" y="3783160"/>
            <a:ext cx="648072" cy="311419"/>
          </a:xfrm>
          <a:prstGeom prst="rightArrow">
            <a:avLst>
              <a:gd name="adj1" fmla="val 4227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a:extLst>
              <a:ext uri="{FF2B5EF4-FFF2-40B4-BE49-F238E27FC236}">
                <a16:creationId xmlns:a16="http://schemas.microsoft.com/office/drawing/2014/main" id="{EA52C41B-C8F0-4253-ADC0-91286F1BFB1E}"/>
              </a:ext>
            </a:extLst>
          </p:cNvPr>
          <p:cNvPicPr>
            <a:picLocks noChangeAspect="1"/>
          </p:cNvPicPr>
          <p:nvPr/>
        </p:nvPicPr>
        <p:blipFill>
          <a:blip r:embed="rId3"/>
          <a:stretch>
            <a:fillRect/>
          </a:stretch>
        </p:blipFill>
        <p:spPr>
          <a:xfrm>
            <a:off x="3496746" y="3217481"/>
            <a:ext cx="1278112" cy="1575164"/>
          </a:xfrm>
          <a:prstGeom prst="rect">
            <a:avLst/>
          </a:prstGeom>
        </p:spPr>
      </p:pic>
      <p:pic>
        <p:nvPicPr>
          <p:cNvPr id="17" name="圖片 16">
            <a:extLst>
              <a:ext uri="{FF2B5EF4-FFF2-40B4-BE49-F238E27FC236}">
                <a16:creationId xmlns:a16="http://schemas.microsoft.com/office/drawing/2014/main" id="{18D03376-9969-8D48-B6F1-FBDE0D3E81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6489" y="3281311"/>
            <a:ext cx="2411681" cy="1356571"/>
          </a:xfrm>
          <a:prstGeom prst="rect">
            <a:avLst/>
          </a:prstGeom>
        </p:spPr>
      </p:pic>
      <p:pic>
        <p:nvPicPr>
          <p:cNvPr id="18" name="圖片 17">
            <a:extLst>
              <a:ext uri="{FF2B5EF4-FFF2-40B4-BE49-F238E27FC236}">
                <a16:creationId xmlns:a16="http://schemas.microsoft.com/office/drawing/2014/main" id="{A78F18F5-CE72-5D48-9DC9-3F50018F9E6C}"/>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5949530" y="2057514"/>
            <a:ext cx="632623" cy="632623"/>
          </a:xfrm>
          <a:prstGeom prst="rect">
            <a:avLst/>
          </a:prstGeom>
        </p:spPr>
      </p:pic>
      <p:sp>
        <p:nvSpPr>
          <p:cNvPr id="20" name="箭號: 向右 11">
            <a:extLst>
              <a:ext uri="{FF2B5EF4-FFF2-40B4-BE49-F238E27FC236}">
                <a16:creationId xmlns:a16="http://schemas.microsoft.com/office/drawing/2014/main" id="{8A408A69-AA3F-194D-9495-15C8162182EA}"/>
              </a:ext>
            </a:extLst>
          </p:cNvPr>
          <p:cNvSpPr/>
          <p:nvPr/>
        </p:nvSpPr>
        <p:spPr>
          <a:xfrm>
            <a:off x="7085353" y="2128419"/>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a:extLst>
              <a:ext uri="{FF2B5EF4-FFF2-40B4-BE49-F238E27FC236}">
                <a16:creationId xmlns:a16="http://schemas.microsoft.com/office/drawing/2014/main" id="{369F8188-B4C7-1F4E-AF5E-4217A8DFCCD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67658" y="3013845"/>
            <a:ext cx="545792" cy="1753648"/>
          </a:xfrm>
          <a:prstGeom prst="rect">
            <a:avLst/>
          </a:prstGeom>
        </p:spPr>
      </p:pic>
      <p:sp>
        <p:nvSpPr>
          <p:cNvPr id="22" name="箭號: 向右 11">
            <a:extLst>
              <a:ext uri="{FF2B5EF4-FFF2-40B4-BE49-F238E27FC236}">
                <a16:creationId xmlns:a16="http://schemas.microsoft.com/office/drawing/2014/main" id="{73C34F11-38F4-F249-9C47-FFCE669BB741}"/>
              </a:ext>
            </a:extLst>
          </p:cNvPr>
          <p:cNvSpPr/>
          <p:nvPr/>
        </p:nvSpPr>
        <p:spPr>
          <a:xfrm>
            <a:off x="4986545" y="3786132"/>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箭號: 向右 11">
            <a:extLst>
              <a:ext uri="{FF2B5EF4-FFF2-40B4-BE49-F238E27FC236}">
                <a16:creationId xmlns:a16="http://schemas.microsoft.com/office/drawing/2014/main" id="{FCA71F5D-D05E-074D-94C9-8E64F5C165F2}"/>
              </a:ext>
            </a:extLst>
          </p:cNvPr>
          <p:cNvSpPr/>
          <p:nvPr/>
        </p:nvSpPr>
        <p:spPr>
          <a:xfrm>
            <a:off x="7085353" y="5254495"/>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310618C7-7FBD-AE41-B264-4E751572975F}"/>
              </a:ext>
            </a:extLst>
          </p:cNvPr>
          <p:cNvSpPr txBox="1"/>
          <p:nvPr/>
        </p:nvSpPr>
        <p:spPr>
          <a:xfrm>
            <a:off x="7996503" y="5122371"/>
            <a:ext cx="4420053" cy="461665"/>
          </a:xfrm>
          <a:prstGeom prst="rect">
            <a:avLst/>
          </a:prstGeom>
          <a:noFill/>
        </p:spPr>
        <p:txBody>
          <a:bodyPr wrap="square" rtlCol="0">
            <a:spAutoFit/>
          </a:bodyPr>
          <a:lstStyle/>
          <a:p>
            <a:r>
              <a:rPr lang="en-US" altLang="zh-TW" sz="2400" dirty="0"/>
              <a:t>Real Position</a:t>
            </a:r>
            <a:endParaRPr lang="zh-TW" altLang="en-US" sz="2400" dirty="0"/>
          </a:p>
        </p:txBody>
      </p:sp>
      <p:pic>
        <p:nvPicPr>
          <p:cNvPr id="26" name="圖片 25">
            <a:extLst>
              <a:ext uri="{FF2B5EF4-FFF2-40B4-BE49-F238E27FC236}">
                <a16:creationId xmlns:a16="http://schemas.microsoft.com/office/drawing/2014/main" id="{63D478D4-8FBA-D744-946D-BD3A4C14E8FC}"/>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750568" y="4938085"/>
            <a:ext cx="1161695" cy="1225251"/>
          </a:xfrm>
          <a:prstGeom prst="rect">
            <a:avLst/>
          </a:prstGeom>
        </p:spPr>
      </p:pic>
    </p:spTree>
    <p:extLst>
      <p:ext uri="{BB962C8B-B14F-4D97-AF65-F5344CB8AC3E}">
        <p14:creationId xmlns:p14="http://schemas.microsoft.com/office/powerpoint/2010/main" val="1274191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2CF8D-7B1C-4F67-AD9B-F9D4599739C7}"/>
              </a:ext>
            </a:extLst>
          </p:cNvPr>
          <p:cNvSpPr>
            <a:spLocks noGrp="1"/>
          </p:cNvSpPr>
          <p:nvPr>
            <p:ph type="title"/>
          </p:nvPr>
        </p:nvSpPr>
        <p:spPr/>
        <p:txBody>
          <a:bodyPr>
            <a:normAutofit/>
          </a:bodyPr>
          <a:lstStyle/>
          <a:p>
            <a:r>
              <a:rPr lang="en-US" altLang="zh-TW" dirty="0"/>
              <a:t>Data Preprocessing for </a:t>
            </a:r>
            <a:r>
              <a:rPr kumimoji="1" lang="en-US" altLang="zh-TW" dirty="0"/>
              <a:t> Wi-Fi</a:t>
            </a:r>
            <a:endParaRPr lang="zh-TW" altLang="en-US" dirty="0"/>
          </a:p>
        </p:txBody>
      </p:sp>
      <p:sp>
        <p:nvSpPr>
          <p:cNvPr id="4" name="投影片編號版面配置區 3">
            <a:extLst>
              <a:ext uri="{FF2B5EF4-FFF2-40B4-BE49-F238E27FC236}">
                <a16:creationId xmlns:a16="http://schemas.microsoft.com/office/drawing/2014/main" id="{4D7794F7-F6F1-4FA7-A8A5-F29A6E42D486}"/>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47</a:t>
            </a:fld>
            <a:endParaRPr lang="zh-TW" altLang="en-US" dirty="0"/>
          </a:p>
        </p:txBody>
      </p:sp>
      <p:pic>
        <p:nvPicPr>
          <p:cNvPr id="22" name="圖片 21">
            <a:extLst>
              <a:ext uri="{FF2B5EF4-FFF2-40B4-BE49-F238E27FC236}">
                <a16:creationId xmlns:a16="http://schemas.microsoft.com/office/drawing/2014/main" id="{AE722D80-A21A-CC43-B2E9-E575DEFF98D9}"/>
              </a:ext>
            </a:extLst>
          </p:cNvPr>
          <p:cNvPicPr>
            <a:picLocks noChangeAspect="1"/>
          </p:cNvPicPr>
          <p:nvPr/>
        </p:nvPicPr>
        <p:blipFill>
          <a:blip r:embed="rId3"/>
          <a:stretch>
            <a:fillRect/>
          </a:stretch>
        </p:blipFill>
        <p:spPr>
          <a:xfrm>
            <a:off x="839416" y="4198744"/>
            <a:ext cx="1278112" cy="1575164"/>
          </a:xfrm>
          <a:prstGeom prst="rect">
            <a:avLst/>
          </a:prstGeom>
        </p:spPr>
      </p:pic>
      <p:pic>
        <p:nvPicPr>
          <p:cNvPr id="23" name="圖片 22">
            <a:extLst>
              <a:ext uri="{FF2B5EF4-FFF2-40B4-BE49-F238E27FC236}">
                <a16:creationId xmlns:a16="http://schemas.microsoft.com/office/drawing/2014/main" id="{8032A4F6-E7A3-C346-9782-482D81B1BE7F}"/>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681420" y="3800818"/>
            <a:ext cx="632623" cy="632623"/>
          </a:xfrm>
          <a:prstGeom prst="rect">
            <a:avLst/>
          </a:prstGeom>
        </p:spPr>
      </p:pic>
      <p:pic>
        <p:nvPicPr>
          <p:cNvPr id="24" name="圖片 23">
            <a:extLst>
              <a:ext uri="{FF2B5EF4-FFF2-40B4-BE49-F238E27FC236}">
                <a16:creationId xmlns:a16="http://schemas.microsoft.com/office/drawing/2014/main" id="{B416A1DA-ECC1-2244-9F77-F1FF0586A06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639616" y="3654812"/>
            <a:ext cx="8282947" cy="2689146"/>
          </a:xfrm>
          <a:prstGeom prst="rect">
            <a:avLst/>
          </a:prstGeom>
        </p:spPr>
      </p:pic>
      <p:sp>
        <p:nvSpPr>
          <p:cNvPr id="28" name="文字方塊 27">
            <a:extLst>
              <a:ext uri="{FF2B5EF4-FFF2-40B4-BE49-F238E27FC236}">
                <a16:creationId xmlns:a16="http://schemas.microsoft.com/office/drawing/2014/main" id="{5575D981-77A6-F34C-952D-44388D32A3E0}"/>
              </a:ext>
            </a:extLst>
          </p:cNvPr>
          <p:cNvSpPr txBox="1"/>
          <p:nvPr/>
        </p:nvSpPr>
        <p:spPr>
          <a:xfrm>
            <a:off x="695400" y="1524000"/>
            <a:ext cx="11089232" cy="17029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t>Around 75 locations and 12 wifi data in one location.</a:t>
            </a:r>
          </a:p>
          <a:p>
            <a:pPr marL="285750" indent="-285750">
              <a:lnSpc>
                <a:spcPct val="150000"/>
              </a:lnSpc>
              <a:buFont typeface="Arial" panose="020B0604020202020204" pitchFamily="34" charset="0"/>
              <a:buChar char="•"/>
            </a:pPr>
            <a:r>
              <a:rPr lang="en-US" altLang="zh-TW" dirty="0"/>
              <a:t>Total 900 locations data.</a:t>
            </a:r>
          </a:p>
          <a:p>
            <a:pPr marL="285750" indent="-285750">
              <a:lnSpc>
                <a:spcPct val="150000"/>
              </a:lnSpc>
              <a:buFont typeface="Arial" panose="020B0604020202020204" pitchFamily="34" charset="0"/>
              <a:buChar char="•"/>
            </a:pPr>
            <a:r>
              <a:rPr lang="en-US" altLang="zh-TW" dirty="0"/>
              <a:t>Remove outlier by boxplot</a:t>
            </a:r>
            <a:r>
              <a:rPr lang="zh-TW" altLang="en-US" dirty="0"/>
              <a:t> </a:t>
            </a:r>
            <a:r>
              <a:rPr lang="en-US" altLang="zh-TW" dirty="0"/>
              <a:t>and handle missing RSSI of each location as model input.</a:t>
            </a:r>
          </a:p>
          <a:p>
            <a:pPr marL="285750" indent="-285750">
              <a:lnSpc>
                <a:spcPct val="150000"/>
              </a:lnSpc>
              <a:buFont typeface="Arial" panose="020B0604020202020204" pitchFamily="34" charset="0"/>
              <a:buChar char="•"/>
            </a:pPr>
            <a:r>
              <a:rPr lang="en-US" altLang="zh-TW" dirty="0"/>
              <a:t>Each data has 6 features including 2.4GHz and 5GHz Wi-Fi RSSI from 3 routers.</a:t>
            </a:r>
          </a:p>
        </p:txBody>
      </p:sp>
    </p:spTree>
    <p:extLst>
      <p:ext uri="{BB962C8B-B14F-4D97-AF65-F5344CB8AC3E}">
        <p14:creationId xmlns:p14="http://schemas.microsoft.com/office/powerpoint/2010/main" val="4185813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D2CF8D-7B1C-4F67-AD9B-F9D4599739C7}"/>
              </a:ext>
            </a:extLst>
          </p:cNvPr>
          <p:cNvSpPr>
            <a:spLocks noGrp="1"/>
          </p:cNvSpPr>
          <p:nvPr>
            <p:ph type="title"/>
          </p:nvPr>
        </p:nvSpPr>
        <p:spPr/>
        <p:txBody>
          <a:bodyPr/>
          <a:lstStyle/>
          <a:p>
            <a:r>
              <a:rPr lang="en-US" altLang="zh-TW" dirty="0"/>
              <a:t>Data Preprocessing for Image</a:t>
            </a:r>
            <a:endParaRPr lang="zh-TW" altLang="en-US" dirty="0"/>
          </a:p>
        </p:txBody>
      </p:sp>
      <p:sp>
        <p:nvSpPr>
          <p:cNvPr id="4" name="投影片編號版面配置區 3">
            <a:extLst>
              <a:ext uri="{FF2B5EF4-FFF2-40B4-BE49-F238E27FC236}">
                <a16:creationId xmlns:a16="http://schemas.microsoft.com/office/drawing/2014/main" id="{4D7794F7-F6F1-4FA7-A8A5-F29A6E42D486}"/>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48</a:t>
            </a:fld>
            <a:endParaRPr lang="zh-TW" altLang="en-US" dirty="0"/>
          </a:p>
        </p:txBody>
      </p:sp>
      <p:graphicFrame>
        <p:nvGraphicFramePr>
          <p:cNvPr id="12" name="表格 11">
            <a:extLst>
              <a:ext uri="{FF2B5EF4-FFF2-40B4-BE49-F238E27FC236}">
                <a16:creationId xmlns:a16="http://schemas.microsoft.com/office/drawing/2014/main" id="{0FEE1ACF-2C42-2E46-98EF-79761E16B360}"/>
              </a:ext>
            </a:extLst>
          </p:cNvPr>
          <p:cNvGraphicFramePr>
            <a:graphicFrameLocks noGrp="1"/>
          </p:cNvGraphicFramePr>
          <p:nvPr>
            <p:extLst>
              <p:ext uri="{D42A27DB-BD31-4B8C-83A1-F6EECF244321}">
                <p14:modId xmlns:p14="http://schemas.microsoft.com/office/powerpoint/2010/main" val="565270442"/>
              </p:ext>
            </p:extLst>
          </p:nvPr>
        </p:nvGraphicFramePr>
        <p:xfrm>
          <a:off x="5159897" y="3717032"/>
          <a:ext cx="6910849" cy="1773757"/>
        </p:xfrm>
        <a:graphic>
          <a:graphicData uri="http://schemas.openxmlformats.org/drawingml/2006/table">
            <a:tbl>
              <a:tblPr firstRow="1" bandRow="1">
                <a:tableStyleId>{21E4AEA4-8DFA-4A89-87EB-49C32662AFE0}</a:tableStyleId>
              </a:tblPr>
              <a:tblGrid>
                <a:gridCol w="1117931">
                  <a:extLst>
                    <a:ext uri="{9D8B030D-6E8A-4147-A177-3AD203B41FA5}">
                      <a16:colId xmlns:a16="http://schemas.microsoft.com/office/drawing/2014/main" val="354050594"/>
                    </a:ext>
                  </a:extLst>
                </a:gridCol>
                <a:gridCol w="1524453">
                  <a:extLst>
                    <a:ext uri="{9D8B030D-6E8A-4147-A177-3AD203B41FA5}">
                      <a16:colId xmlns:a16="http://schemas.microsoft.com/office/drawing/2014/main" val="1740143828"/>
                    </a:ext>
                  </a:extLst>
                </a:gridCol>
                <a:gridCol w="1422822">
                  <a:extLst>
                    <a:ext uri="{9D8B030D-6E8A-4147-A177-3AD203B41FA5}">
                      <a16:colId xmlns:a16="http://schemas.microsoft.com/office/drawing/2014/main" val="1937271407"/>
                    </a:ext>
                  </a:extLst>
                </a:gridCol>
                <a:gridCol w="1422822">
                  <a:extLst>
                    <a:ext uri="{9D8B030D-6E8A-4147-A177-3AD203B41FA5}">
                      <a16:colId xmlns:a16="http://schemas.microsoft.com/office/drawing/2014/main" val="924568095"/>
                    </a:ext>
                  </a:extLst>
                </a:gridCol>
                <a:gridCol w="1422821">
                  <a:extLst>
                    <a:ext uri="{9D8B030D-6E8A-4147-A177-3AD203B41FA5}">
                      <a16:colId xmlns:a16="http://schemas.microsoft.com/office/drawing/2014/main" val="4055335938"/>
                    </a:ext>
                  </a:extLst>
                </a:gridCol>
              </a:tblGrid>
              <a:tr h="558470">
                <a:tc>
                  <a:txBody>
                    <a:bodyPr/>
                    <a:lstStyle/>
                    <a:p>
                      <a:r>
                        <a:rPr lang="en-US" altLang="zh-TW" sz="1400" dirty="0"/>
                        <a:t>Detect bones</a:t>
                      </a:r>
                      <a:endParaRPr lang="zh-TW" altLang="en-US" sz="1400" dirty="0"/>
                    </a:p>
                  </a:txBody>
                  <a:tcPr marL="74631" marR="74631" marT="37316" marB="37316"/>
                </a:tc>
                <a:tc>
                  <a:txBody>
                    <a:bodyPr/>
                    <a:lstStyle/>
                    <a:p>
                      <a:r>
                        <a:rPr lang="en-US" altLang="zh-TW" sz="1400" dirty="0"/>
                        <a:t>Foot position y(pixel) in image</a:t>
                      </a:r>
                      <a:endParaRPr lang="zh-TW" altLang="en-US" sz="1400" dirty="0"/>
                    </a:p>
                  </a:txBody>
                  <a:tcPr marL="74631" marR="74631" marT="37316" marB="3731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Foot position y(pixel) in image.</a:t>
                      </a:r>
                      <a:endParaRPr lang="zh-TW" altLang="en-US" sz="1400" dirty="0"/>
                    </a:p>
                    <a:p>
                      <a:endParaRPr lang="zh-TW" altLang="en-US" sz="1400" dirty="0"/>
                    </a:p>
                  </a:txBody>
                  <a:tcPr marL="74631" marR="74631" marT="37316" marB="3731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Foot position x(m) after 2D DLT.</a:t>
                      </a:r>
                      <a:endParaRPr lang="zh-TW" altLang="en-US" sz="1400" dirty="0"/>
                    </a:p>
                    <a:p>
                      <a:endParaRPr lang="zh-TW" altLang="en-US" sz="1400" dirty="0"/>
                    </a:p>
                  </a:txBody>
                  <a:tcPr marL="74631" marR="74631" marT="37316" marB="3731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Foot position y(m) after 2D DLT.</a:t>
                      </a:r>
                      <a:endParaRPr lang="zh-TW" altLang="en-US" sz="1400" dirty="0"/>
                    </a:p>
                    <a:p>
                      <a:endParaRPr lang="zh-TW" altLang="en-US" sz="1400" dirty="0"/>
                    </a:p>
                  </a:txBody>
                  <a:tcPr marL="74631" marR="74631" marT="37316" marB="37316"/>
                </a:tc>
                <a:extLst>
                  <a:ext uri="{0D108BD9-81ED-4DB2-BD59-A6C34878D82A}">
                    <a16:rowId xmlns:a16="http://schemas.microsoft.com/office/drawing/2014/main" val="26287554"/>
                  </a:ext>
                </a:extLst>
              </a:tr>
              <a:tr h="845685">
                <a:tc>
                  <a:txBody>
                    <a:bodyPr/>
                    <a:lstStyle/>
                    <a:p>
                      <a:r>
                        <a:rPr lang="en-US" altLang="zh-TW" sz="1400" dirty="0"/>
                        <a:t>Ex: 8</a:t>
                      </a:r>
                      <a:endParaRPr lang="zh-TW" altLang="en-US" sz="1400" dirty="0"/>
                    </a:p>
                  </a:txBody>
                  <a:tcPr marL="74631" marR="74631" marT="37316" marB="37316"/>
                </a:tc>
                <a:tc>
                  <a:txBody>
                    <a:bodyPr/>
                    <a:lstStyle/>
                    <a:p>
                      <a:r>
                        <a:rPr lang="en-US" altLang="zh-TW" sz="1400" dirty="0"/>
                        <a:t>602</a:t>
                      </a:r>
                      <a:endParaRPr lang="zh-TW" altLang="en-US" sz="1400" dirty="0"/>
                    </a:p>
                  </a:txBody>
                  <a:tcPr marL="74631" marR="74631" marT="37316" marB="37316"/>
                </a:tc>
                <a:tc>
                  <a:txBody>
                    <a:bodyPr/>
                    <a:lstStyle/>
                    <a:p>
                      <a:r>
                        <a:rPr lang="en-US" altLang="zh-TW" sz="1400" dirty="0"/>
                        <a:t>713</a:t>
                      </a:r>
                      <a:endParaRPr lang="zh-TW" altLang="en-US" sz="1400" dirty="0"/>
                    </a:p>
                  </a:txBody>
                  <a:tcPr marL="74631" marR="74631" marT="37316" marB="37316"/>
                </a:tc>
                <a:tc>
                  <a:txBody>
                    <a:bodyPr/>
                    <a:lstStyle/>
                    <a:p>
                      <a:r>
                        <a:rPr lang="en-US" altLang="zh-TW" sz="1400" dirty="0"/>
                        <a:t>2.8</a:t>
                      </a:r>
                      <a:endParaRPr lang="zh-TW" altLang="en-US" sz="1400" dirty="0"/>
                    </a:p>
                  </a:txBody>
                  <a:tcPr marL="74631" marR="74631" marT="37316" marB="37316"/>
                </a:tc>
                <a:tc>
                  <a:txBody>
                    <a:bodyPr/>
                    <a:lstStyle/>
                    <a:p>
                      <a:r>
                        <a:rPr lang="en-US" altLang="zh-TW" sz="1400" dirty="0"/>
                        <a:t>3.4</a:t>
                      </a:r>
                      <a:endParaRPr lang="zh-TW" altLang="en-US" sz="1400" dirty="0"/>
                    </a:p>
                  </a:txBody>
                  <a:tcPr marL="74631" marR="74631" marT="37316" marB="37316"/>
                </a:tc>
                <a:extLst>
                  <a:ext uri="{0D108BD9-81ED-4DB2-BD59-A6C34878D82A}">
                    <a16:rowId xmlns:a16="http://schemas.microsoft.com/office/drawing/2014/main" val="2193307885"/>
                  </a:ext>
                </a:extLst>
              </a:tr>
            </a:tbl>
          </a:graphicData>
        </a:graphic>
      </p:graphicFrame>
      <p:pic>
        <p:nvPicPr>
          <p:cNvPr id="17" name="圖片 16">
            <a:extLst>
              <a:ext uri="{FF2B5EF4-FFF2-40B4-BE49-F238E27FC236}">
                <a16:creationId xmlns:a16="http://schemas.microsoft.com/office/drawing/2014/main" id="{0F539C3E-D7F8-D045-AB87-F536A93539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7560" y="3698881"/>
            <a:ext cx="720081" cy="1800199"/>
          </a:xfrm>
          <a:prstGeom prst="rect">
            <a:avLst/>
          </a:prstGeom>
        </p:spPr>
      </p:pic>
      <p:sp>
        <p:nvSpPr>
          <p:cNvPr id="18" name="箭號: 向右 14">
            <a:extLst>
              <a:ext uri="{FF2B5EF4-FFF2-40B4-BE49-F238E27FC236}">
                <a16:creationId xmlns:a16="http://schemas.microsoft.com/office/drawing/2014/main" id="{CAE14DE3-3B11-B54A-958B-153575C0C78B}"/>
              </a:ext>
            </a:extLst>
          </p:cNvPr>
          <p:cNvSpPr/>
          <p:nvPr/>
        </p:nvSpPr>
        <p:spPr>
          <a:xfrm rot="16200000">
            <a:off x="3065844" y="4443270"/>
            <a:ext cx="648072" cy="311419"/>
          </a:xfrm>
          <a:prstGeom prst="rightArrow">
            <a:avLst>
              <a:gd name="adj1" fmla="val 4227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圓角矩形 2">
            <a:extLst>
              <a:ext uri="{FF2B5EF4-FFF2-40B4-BE49-F238E27FC236}">
                <a16:creationId xmlns:a16="http://schemas.microsoft.com/office/drawing/2014/main" id="{C5A60614-612A-714D-A175-71E9A29459F1}"/>
              </a:ext>
            </a:extLst>
          </p:cNvPr>
          <p:cNvSpPr/>
          <p:nvPr/>
        </p:nvSpPr>
        <p:spPr>
          <a:xfrm>
            <a:off x="2462115" y="5157291"/>
            <a:ext cx="1789916" cy="6835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a:solidFill>
                  <a:schemeClr val="tx2"/>
                </a:solidFill>
              </a:rPr>
              <a:t>Foot Point Extraction</a:t>
            </a:r>
            <a:r>
              <a:rPr kumimoji="1" lang="zh-TW" altLang="en-US" sz="1400">
                <a:solidFill>
                  <a:schemeClr val="tx2"/>
                </a:solidFill>
              </a:rPr>
              <a:t> </a:t>
            </a:r>
            <a:r>
              <a:rPr kumimoji="1" lang="en-US" altLang="zh-TW" sz="1400">
                <a:solidFill>
                  <a:schemeClr val="tx2"/>
                </a:solidFill>
              </a:rPr>
              <a:t>Algorithm</a:t>
            </a:r>
            <a:endParaRPr kumimoji="1" lang="zh-TW" altLang="en-US" sz="1400">
              <a:solidFill>
                <a:schemeClr val="tx2"/>
              </a:solidFill>
            </a:endParaRPr>
          </a:p>
        </p:txBody>
      </p:sp>
      <p:sp>
        <p:nvSpPr>
          <p:cNvPr id="19" name="圓角矩形 18">
            <a:extLst>
              <a:ext uri="{FF2B5EF4-FFF2-40B4-BE49-F238E27FC236}">
                <a16:creationId xmlns:a16="http://schemas.microsoft.com/office/drawing/2014/main" id="{512F91E6-0EE2-FF4C-9DB2-DEF110FB022B}"/>
              </a:ext>
            </a:extLst>
          </p:cNvPr>
          <p:cNvSpPr/>
          <p:nvPr/>
        </p:nvSpPr>
        <p:spPr>
          <a:xfrm>
            <a:off x="2528981" y="3357092"/>
            <a:ext cx="1656184" cy="68357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a:solidFill>
                  <a:schemeClr val="tx2"/>
                </a:solidFill>
              </a:rPr>
              <a:t>2D Direct Linear Transform</a:t>
            </a:r>
            <a:endParaRPr kumimoji="1" lang="zh-TW" altLang="en-US" sz="1400">
              <a:solidFill>
                <a:schemeClr val="tx2"/>
              </a:solidFill>
            </a:endParaRPr>
          </a:p>
        </p:txBody>
      </p:sp>
      <p:sp>
        <p:nvSpPr>
          <p:cNvPr id="14" name="箭號: 向右 8">
            <a:extLst>
              <a:ext uri="{FF2B5EF4-FFF2-40B4-BE49-F238E27FC236}">
                <a16:creationId xmlns:a16="http://schemas.microsoft.com/office/drawing/2014/main" id="{5923CF0F-F1D7-B04F-8E5F-661CB7CBDAB4}"/>
              </a:ext>
            </a:extLst>
          </p:cNvPr>
          <p:cNvSpPr/>
          <p:nvPr/>
        </p:nvSpPr>
        <p:spPr>
          <a:xfrm rot="1968690">
            <a:off x="4348495" y="3643912"/>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箭號: 向右 9">
            <a:extLst>
              <a:ext uri="{FF2B5EF4-FFF2-40B4-BE49-F238E27FC236}">
                <a16:creationId xmlns:a16="http://schemas.microsoft.com/office/drawing/2014/main" id="{1A0DCDD8-FCAF-2840-9321-C252C74BDBB0}"/>
              </a:ext>
            </a:extLst>
          </p:cNvPr>
          <p:cNvSpPr/>
          <p:nvPr/>
        </p:nvSpPr>
        <p:spPr>
          <a:xfrm rot="2159472">
            <a:off x="1541677" y="4980834"/>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箭號: 向右 8">
            <a:extLst>
              <a:ext uri="{FF2B5EF4-FFF2-40B4-BE49-F238E27FC236}">
                <a16:creationId xmlns:a16="http://schemas.microsoft.com/office/drawing/2014/main" id="{EF990F1C-6D71-BB4A-9CAD-81CB1E7C3C94}"/>
              </a:ext>
            </a:extLst>
          </p:cNvPr>
          <p:cNvSpPr/>
          <p:nvPr/>
        </p:nvSpPr>
        <p:spPr>
          <a:xfrm rot="20319407">
            <a:off x="4350265" y="5228862"/>
            <a:ext cx="648072" cy="311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D9F6C5D-31FF-0841-8A8D-CED58B7ACCB3}"/>
              </a:ext>
            </a:extLst>
          </p:cNvPr>
          <p:cNvSpPr txBox="1"/>
          <p:nvPr/>
        </p:nvSpPr>
        <p:spPr>
          <a:xfrm>
            <a:off x="695400" y="1524000"/>
            <a:ext cx="11089232" cy="14202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2000" dirty="0"/>
              <a:t>Each location has one image data</a:t>
            </a:r>
          </a:p>
          <a:p>
            <a:pPr marL="285750" indent="-285750">
              <a:lnSpc>
                <a:spcPct val="150000"/>
              </a:lnSpc>
              <a:buFont typeface="Arial" panose="020B0604020202020204" pitchFamily="34" charset="0"/>
              <a:buChar char="•"/>
            </a:pPr>
            <a:r>
              <a:rPr lang="en-US" altLang="zh-TW" sz="2000" dirty="0"/>
              <a:t>Total 75 image data.</a:t>
            </a:r>
          </a:p>
          <a:p>
            <a:pPr marL="285750" indent="-285750">
              <a:lnSpc>
                <a:spcPct val="150000"/>
              </a:lnSpc>
              <a:buFont typeface="Arial" panose="020B0604020202020204" pitchFamily="34" charset="0"/>
              <a:buChar char="•"/>
            </a:pPr>
            <a:r>
              <a:rPr lang="en-US" altLang="zh-TW" sz="2000" dirty="0"/>
              <a:t>Contains 52 data has obstacle</a:t>
            </a:r>
          </a:p>
        </p:txBody>
      </p:sp>
    </p:spTree>
    <p:extLst>
      <p:ext uri="{BB962C8B-B14F-4D97-AF65-F5344CB8AC3E}">
        <p14:creationId xmlns:p14="http://schemas.microsoft.com/office/powerpoint/2010/main" val="272547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Validation Method – Cross-Validation</a:t>
            </a:r>
            <a:endParaRPr lang="zh-TW" altLang="en-US" dirty="0"/>
          </a:p>
        </p:txBody>
      </p:sp>
      <p:grpSp>
        <p:nvGrpSpPr>
          <p:cNvPr id="68" name="群組 67">
            <a:extLst>
              <a:ext uri="{FF2B5EF4-FFF2-40B4-BE49-F238E27FC236}">
                <a16:creationId xmlns:a16="http://schemas.microsoft.com/office/drawing/2014/main" id="{20C3445D-9E80-4846-9E2B-60F0D7DB7ECF}"/>
              </a:ext>
            </a:extLst>
          </p:cNvPr>
          <p:cNvGrpSpPr/>
          <p:nvPr/>
        </p:nvGrpSpPr>
        <p:grpSpPr>
          <a:xfrm>
            <a:off x="609600" y="1524000"/>
            <a:ext cx="10681384" cy="4773243"/>
            <a:chOff x="221639" y="1332012"/>
            <a:chExt cx="10681384" cy="4773243"/>
          </a:xfrm>
        </p:grpSpPr>
        <p:sp>
          <p:nvSpPr>
            <p:cNvPr id="69" name="圓角矩形 68">
              <a:extLst>
                <a:ext uri="{FF2B5EF4-FFF2-40B4-BE49-F238E27FC236}">
                  <a16:creationId xmlns:a16="http://schemas.microsoft.com/office/drawing/2014/main" id="{9C43D33B-D8BE-5642-8B16-9D4A57FBAB8C}"/>
                </a:ext>
              </a:extLst>
            </p:cNvPr>
            <p:cNvSpPr/>
            <p:nvPr/>
          </p:nvSpPr>
          <p:spPr>
            <a:xfrm>
              <a:off x="2639616" y="1332012"/>
              <a:ext cx="1800200" cy="800844"/>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a:t>Dataset</a:t>
              </a:r>
            </a:p>
          </p:txBody>
        </p:sp>
        <p:sp>
          <p:nvSpPr>
            <p:cNvPr id="70" name="向右箭號 69">
              <a:extLst>
                <a:ext uri="{FF2B5EF4-FFF2-40B4-BE49-F238E27FC236}">
                  <a16:creationId xmlns:a16="http://schemas.microsoft.com/office/drawing/2014/main" id="{419D3629-C055-C84C-8CB1-0712D52B1C54}"/>
                </a:ext>
              </a:extLst>
            </p:cNvPr>
            <p:cNvSpPr/>
            <p:nvPr/>
          </p:nvSpPr>
          <p:spPr>
            <a:xfrm rot="5400000">
              <a:off x="3323692" y="2384884"/>
              <a:ext cx="432048" cy="504056"/>
            </a:xfrm>
            <a:prstGeom prst="rightArrow">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sp>
          <p:nvSpPr>
            <p:cNvPr id="71" name="圓角矩形 70">
              <a:extLst>
                <a:ext uri="{FF2B5EF4-FFF2-40B4-BE49-F238E27FC236}">
                  <a16:creationId xmlns:a16="http://schemas.microsoft.com/office/drawing/2014/main" id="{4E7B7446-3703-9E47-9386-FEB135CBA120}"/>
                </a:ext>
              </a:extLst>
            </p:cNvPr>
            <p:cNvSpPr/>
            <p:nvPr/>
          </p:nvSpPr>
          <p:spPr>
            <a:xfrm>
              <a:off x="1991544" y="3100252"/>
              <a:ext cx="3096344" cy="504056"/>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cxnSp>
          <p:nvCxnSpPr>
            <p:cNvPr id="72" name="直線接點 71">
              <a:extLst>
                <a:ext uri="{FF2B5EF4-FFF2-40B4-BE49-F238E27FC236}">
                  <a16:creationId xmlns:a16="http://schemas.microsoft.com/office/drawing/2014/main" id="{191FB6AB-F8B5-1A40-B300-D8790173E98A}"/>
                </a:ext>
              </a:extLst>
            </p:cNvPr>
            <p:cNvCxnSpPr/>
            <p:nvPr/>
          </p:nvCxnSpPr>
          <p:spPr>
            <a:xfrm>
              <a:off x="2495600" y="310025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73" name="直線接點 72">
              <a:extLst>
                <a:ext uri="{FF2B5EF4-FFF2-40B4-BE49-F238E27FC236}">
                  <a16:creationId xmlns:a16="http://schemas.microsoft.com/office/drawing/2014/main" id="{74AA6F61-4EC0-EB44-8F82-80AD6B750676}"/>
                </a:ext>
              </a:extLst>
            </p:cNvPr>
            <p:cNvCxnSpPr/>
            <p:nvPr/>
          </p:nvCxnSpPr>
          <p:spPr>
            <a:xfrm>
              <a:off x="2999656" y="310025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74" name="直線接點 73">
              <a:extLst>
                <a:ext uri="{FF2B5EF4-FFF2-40B4-BE49-F238E27FC236}">
                  <a16:creationId xmlns:a16="http://schemas.microsoft.com/office/drawing/2014/main" id="{C0165AB2-036B-3346-9FCE-51978448CF0F}"/>
                </a:ext>
              </a:extLst>
            </p:cNvPr>
            <p:cNvCxnSpPr/>
            <p:nvPr/>
          </p:nvCxnSpPr>
          <p:spPr>
            <a:xfrm>
              <a:off x="3539716" y="310025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75" name="直線接點 74">
              <a:extLst>
                <a:ext uri="{FF2B5EF4-FFF2-40B4-BE49-F238E27FC236}">
                  <a16:creationId xmlns:a16="http://schemas.microsoft.com/office/drawing/2014/main" id="{612CAF93-25CD-124B-B7EF-9D1D7B44ECA9}"/>
                </a:ext>
              </a:extLst>
            </p:cNvPr>
            <p:cNvCxnSpPr/>
            <p:nvPr/>
          </p:nvCxnSpPr>
          <p:spPr>
            <a:xfrm>
              <a:off x="4007768" y="310025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76" name="直線接點 75">
              <a:extLst>
                <a:ext uri="{FF2B5EF4-FFF2-40B4-BE49-F238E27FC236}">
                  <a16:creationId xmlns:a16="http://schemas.microsoft.com/office/drawing/2014/main" id="{2EECDD09-89C4-1544-97C4-EB477F57AE45}"/>
                </a:ext>
              </a:extLst>
            </p:cNvPr>
            <p:cNvCxnSpPr/>
            <p:nvPr/>
          </p:nvCxnSpPr>
          <p:spPr>
            <a:xfrm>
              <a:off x="4454548" y="3100252"/>
              <a:ext cx="0" cy="504056"/>
            </a:xfrm>
            <a:prstGeom prst="line">
              <a:avLst/>
            </a:prstGeom>
          </p:spPr>
          <p:style>
            <a:lnRef idx="1">
              <a:schemeClr val="accent2"/>
            </a:lnRef>
            <a:fillRef idx="0">
              <a:schemeClr val="accent2"/>
            </a:fillRef>
            <a:effectRef idx="0">
              <a:schemeClr val="accent2"/>
            </a:effectRef>
            <a:fontRef idx="minor">
              <a:schemeClr val="tx1"/>
            </a:fontRef>
          </p:style>
        </p:cxnSp>
        <p:sp>
          <p:nvSpPr>
            <p:cNvPr id="77" name="文字方塊 76">
              <a:extLst>
                <a:ext uri="{FF2B5EF4-FFF2-40B4-BE49-F238E27FC236}">
                  <a16:creationId xmlns:a16="http://schemas.microsoft.com/office/drawing/2014/main" id="{18152392-4187-0043-876C-F842E3BF57BE}"/>
                </a:ext>
              </a:extLst>
            </p:cNvPr>
            <p:cNvSpPr txBox="1"/>
            <p:nvPr/>
          </p:nvSpPr>
          <p:spPr>
            <a:xfrm>
              <a:off x="4007768" y="2452246"/>
              <a:ext cx="1872208" cy="369332"/>
            </a:xfrm>
            <a:prstGeom prst="rect">
              <a:avLst/>
            </a:prstGeom>
            <a:noFill/>
          </p:spPr>
          <p:txBody>
            <a:bodyPr wrap="square" rtlCol="0">
              <a:spAutoFit/>
            </a:bodyPr>
            <a:lstStyle/>
            <a:p>
              <a:r>
                <a:rPr kumimoji="1" lang="en-US" altLang="zh-TW"/>
                <a:t>Split to K parts</a:t>
              </a:r>
              <a:endParaRPr kumimoji="1" lang="zh-TW" altLang="en-US"/>
            </a:p>
          </p:txBody>
        </p:sp>
        <p:sp>
          <p:nvSpPr>
            <p:cNvPr id="78" name="文字方塊 77">
              <a:extLst>
                <a:ext uri="{FF2B5EF4-FFF2-40B4-BE49-F238E27FC236}">
                  <a16:creationId xmlns:a16="http://schemas.microsoft.com/office/drawing/2014/main" id="{EBBB9037-4B8C-EB4F-93C5-86E1A27DDF2B}"/>
                </a:ext>
              </a:extLst>
            </p:cNvPr>
            <p:cNvSpPr txBox="1"/>
            <p:nvPr/>
          </p:nvSpPr>
          <p:spPr>
            <a:xfrm>
              <a:off x="2040655" y="3167614"/>
              <a:ext cx="504056" cy="369332"/>
            </a:xfrm>
            <a:prstGeom prst="rect">
              <a:avLst/>
            </a:prstGeom>
            <a:noFill/>
          </p:spPr>
          <p:txBody>
            <a:bodyPr wrap="square" rtlCol="0">
              <a:spAutoFit/>
            </a:bodyPr>
            <a:lstStyle/>
            <a:p>
              <a:r>
                <a:rPr kumimoji="1" lang="en-US" altLang="zh-TW"/>
                <a:t>D1</a:t>
              </a:r>
              <a:endParaRPr kumimoji="1" lang="zh-TW" altLang="en-US"/>
            </a:p>
          </p:txBody>
        </p:sp>
        <p:sp>
          <p:nvSpPr>
            <p:cNvPr id="79" name="文字方塊 78">
              <a:extLst>
                <a:ext uri="{FF2B5EF4-FFF2-40B4-BE49-F238E27FC236}">
                  <a16:creationId xmlns:a16="http://schemas.microsoft.com/office/drawing/2014/main" id="{1EB5FA17-9FDA-EE43-A0EF-C81E54A4CD77}"/>
                </a:ext>
              </a:extLst>
            </p:cNvPr>
            <p:cNvSpPr txBox="1"/>
            <p:nvPr/>
          </p:nvSpPr>
          <p:spPr>
            <a:xfrm>
              <a:off x="2533790" y="3167614"/>
              <a:ext cx="504056" cy="369332"/>
            </a:xfrm>
            <a:prstGeom prst="rect">
              <a:avLst/>
            </a:prstGeom>
            <a:noFill/>
          </p:spPr>
          <p:txBody>
            <a:bodyPr wrap="square" rtlCol="0">
              <a:spAutoFit/>
            </a:bodyPr>
            <a:lstStyle/>
            <a:p>
              <a:r>
                <a:rPr kumimoji="1" lang="en-US" altLang="zh-TW"/>
                <a:t>D2</a:t>
              </a:r>
              <a:endParaRPr kumimoji="1" lang="zh-TW" altLang="en-US"/>
            </a:p>
          </p:txBody>
        </p:sp>
        <p:sp>
          <p:nvSpPr>
            <p:cNvPr id="80" name="文字方塊 79">
              <a:extLst>
                <a:ext uri="{FF2B5EF4-FFF2-40B4-BE49-F238E27FC236}">
                  <a16:creationId xmlns:a16="http://schemas.microsoft.com/office/drawing/2014/main" id="{42A56068-5D91-2B49-87EF-F1352767F203}"/>
                </a:ext>
              </a:extLst>
            </p:cNvPr>
            <p:cNvSpPr txBox="1"/>
            <p:nvPr/>
          </p:nvSpPr>
          <p:spPr>
            <a:xfrm>
              <a:off x="3048766" y="3167614"/>
              <a:ext cx="504056" cy="369332"/>
            </a:xfrm>
            <a:prstGeom prst="rect">
              <a:avLst/>
            </a:prstGeom>
            <a:noFill/>
          </p:spPr>
          <p:txBody>
            <a:bodyPr wrap="square" rtlCol="0">
              <a:spAutoFit/>
            </a:bodyPr>
            <a:lstStyle/>
            <a:p>
              <a:r>
                <a:rPr kumimoji="1" lang="en-US" altLang="zh-TW"/>
                <a:t>D3</a:t>
              </a:r>
              <a:endParaRPr kumimoji="1" lang="zh-TW" altLang="en-US"/>
            </a:p>
          </p:txBody>
        </p:sp>
        <p:sp>
          <p:nvSpPr>
            <p:cNvPr id="81" name="文字方塊 80">
              <a:extLst>
                <a:ext uri="{FF2B5EF4-FFF2-40B4-BE49-F238E27FC236}">
                  <a16:creationId xmlns:a16="http://schemas.microsoft.com/office/drawing/2014/main" id="{A30793C1-521B-F749-8F69-4A3C84CB84EF}"/>
                </a:ext>
              </a:extLst>
            </p:cNvPr>
            <p:cNvSpPr txBox="1"/>
            <p:nvPr/>
          </p:nvSpPr>
          <p:spPr>
            <a:xfrm>
              <a:off x="3552822" y="3167614"/>
              <a:ext cx="504056" cy="369332"/>
            </a:xfrm>
            <a:prstGeom prst="rect">
              <a:avLst/>
            </a:prstGeom>
            <a:noFill/>
          </p:spPr>
          <p:txBody>
            <a:bodyPr wrap="square" rtlCol="0">
              <a:spAutoFit/>
            </a:bodyPr>
            <a:lstStyle/>
            <a:p>
              <a:r>
                <a:rPr kumimoji="1" lang="en-US" altLang="zh-TW"/>
                <a:t>D4</a:t>
              </a:r>
              <a:endParaRPr kumimoji="1" lang="zh-TW" altLang="en-US"/>
            </a:p>
          </p:txBody>
        </p:sp>
        <p:sp>
          <p:nvSpPr>
            <p:cNvPr id="82" name="文字方塊 81">
              <a:extLst>
                <a:ext uri="{FF2B5EF4-FFF2-40B4-BE49-F238E27FC236}">
                  <a16:creationId xmlns:a16="http://schemas.microsoft.com/office/drawing/2014/main" id="{A7E52CF7-2EAC-534F-BE82-21F88FC5B4D4}"/>
                </a:ext>
              </a:extLst>
            </p:cNvPr>
            <p:cNvSpPr txBox="1"/>
            <p:nvPr/>
          </p:nvSpPr>
          <p:spPr>
            <a:xfrm>
              <a:off x="4020873" y="3167614"/>
              <a:ext cx="504056" cy="369332"/>
            </a:xfrm>
            <a:prstGeom prst="rect">
              <a:avLst/>
            </a:prstGeom>
            <a:noFill/>
          </p:spPr>
          <p:txBody>
            <a:bodyPr wrap="square" rtlCol="0">
              <a:spAutoFit/>
            </a:bodyPr>
            <a:lstStyle/>
            <a:p>
              <a:r>
                <a:rPr kumimoji="1" lang="en-US" altLang="zh-TW"/>
                <a:t>D5</a:t>
              </a:r>
              <a:endParaRPr kumimoji="1" lang="zh-TW" altLang="en-US"/>
            </a:p>
          </p:txBody>
        </p:sp>
        <p:sp>
          <p:nvSpPr>
            <p:cNvPr id="83" name="文字方塊 82">
              <a:extLst>
                <a:ext uri="{FF2B5EF4-FFF2-40B4-BE49-F238E27FC236}">
                  <a16:creationId xmlns:a16="http://schemas.microsoft.com/office/drawing/2014/main" id="{A8EBE12D-3B90-F24D-A120-D58A0672E625}"/>
                </a:ext>
              </a:extLst>
            </p:cNvPr>
            <p:cNvSpPr txBox="1"/>
            <p:nvPr/>
          </p:nvSpPr>
          <p:spPr>
            <a:xfrm>
              <a:off x="4471403" y="3167614"/>
              <a:ext cx="504056" cy="369332"/>
            </a:xfrm>
            <a:prstGeom prst="rect">
              <a:avLst/>
            </a:prstGeom>
            <a:noFill/>
          </p:spPr>
          <p:txBody>
            <a:bodyPr wrap="square" rtlCol="0">
              <a:spAutoFit/>
            </a:bodyPr>
            <a:lstStyle/>
            <a:p>
              <a:r>
                <a:rPr kumimoji="1" lang="en-US" altLang="zh-TW"/>
                <a:t>D6</a:t>
              </a:r>
              <a:endParaRPr kumimoji="1" lang="zh-TW" altLang="en-US"/>
            </a:p>
          </p:txBody>
        </p:sp>
        <p:sp>
          <p:nvSpPr>
            <p:cNvPr id="84" name="圓角矩形 83">
              <a:extLst>
                <a:ext uri="{FF2B5EF4-FFF2-40B4-BE49-F238E27FC236}">
                  <a16:creationId xmlns:a16="http://schemas.microsoft.com/office/drawing/2014/main" id="{773E909A-DA66-BC4C-B6AE-8D1A7E6FD415}"/>
                </a:ext>
              </a:extLst>
            </p:cNvPr>
            <p:cNvSpPr/>
            <p:nvPr/>
          </p:nvSpPr>
          <p:spPr>
            <a:xfrm>
              <a:off x="1993447" y="4319676"/>
              <a:ext cx="2543177" cy="504056"/>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cxnSp>
          <p:nvCxnSpPr>
            <p:cNvPr id="85" name="直線接點 84">
              <a:extLst>
                <a:ext uri="{FF2B5EF4-FFF2-40B4-BE49-F238E27FC236}">
                  <a16:creationId xmlns:a16="http://schemas.microsoft.com/office/drawing/2014/main" id="{1E92D9D2-C3EA-F14C-B60A-B61FE7672481}"/>
                </a:ext>
              </a:extLst>
            </p:cNvPr>
            <p:cNvCxnSpPr/>
            <p:nvPr/>
          </p:nvCxnSpPr>
          <p:spPr>
            <a:xfrm>
              <a:off x="2448393" y="4319676"/>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86" name="直線接點 85">
              <a:extLst>
                <a:ext uri="{FF2B5EF4-FFF2-40B4-BE49-F238E27FC236}">
                  <a16:creationId xmlns:a16="http://schemas.microsoft.com/office/drawing/2014/main" id="{98A4140C-B655-EB47-B709-12CDC13DC571}"/>
                </a:ext>
              </a:extLst>
            </p:cNvPr>
            <p:cNvCxnSpPr/>
            <p:nvPr/>
          </p:nvCxnSpPr>
          <p:spPr>
            <a:xfrm>
              <a:off x="2988453" y="4319676"/>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87" name="直線接點 86">
              <a:extLst>
                <a:ext uri="{FF2B5EF4-FFF2-40B4-BE49-F238E27FC236}">
                  <a16:creationId xmlns:a16="http://schemas.microsoft.com/office/drawing/2014/main" id="{F5582E2D-8F46-8C40-AB65-247DA26E957C}"/>
                </a:ext>
              </a:extLst>
            </p:cNvPr>
            <p:cNvCxnSpPr/>
            <p:nvPr/>
          </p:nvCxnSpPr>
          <p:spPr>
            <a:xfrm>
              <a:off x="3456505" y="4319676"/>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直線接點 87">
              <a:extLst>
                <a:ext uri="{FF2B5EF4-FFF2-40B4-BE49-F238E27FC236}">
                  <a16:creationId xmlns:a16="http://schemas.microsoft.com/office/drawing/2014/main" id="{2EDFDFEF-98CC-8A48-A1CE-5AB903A8B846}"/>
                </a:ext>
              </a:extLst>
            </p:cNvPr>
            <p:cNvCxnSpPr/>
            <p:nvPr/>
          </p:nvCxnSpPr>
          <p:spPr>
            <a:xfrm>
              <a:off x="3903285" y="4319676"/>
              <a:ext cx="0" cy="504056"/>
            </a:xfrm>
            <a:prstGeom prst="line">
              <a:avLst/>
            </a:prstGeom>
          </p:spPr>
          <p:style>
            <a:lnRef idx="1">
              <a:schemeClr val="accent2"/>
            </a:lnRef>
            <a:fillRef idx="0">
              <a:schemeClr val="accent2"/>
            </a:fillRef>
            <a:effectRef idx="0">
              <a:schemeClr val="accent2"/>
            </a:effectRef>
            <a:fontRef idx="minor">
              <a:schemeClr val="tx1"/>
            </a:fontRef>
          </p:style>
        </p:cxnSp>
        <p:sp>
          <p:nvSpPr>
            <p:cNvPr id="89" name="文字方塊 88">
              <a:extLst>
                <a:ext uri="{FF2B5EF4-FFF2-40B4-BE49-F238E27FC236}">
                  <a16:creationId xmlns:a16="http://schemas.microsoft.com/office/drawing/2014/main" id="{1B8743DE-AE7C-7040-A633-5136C42B284F}"/>
                </a:ext>
              </a:extLst>
            </p:cNvPr>
            <p:cNvSpPr txBox="1"/>
            <p:nvPr/>
          </p:nvSpPr>
          <p:spPr>
            <a:xfrm>
              <a:off x="5553149" y="4379165"/>
              <a:ext cx="504056" cy="369332"/>
            </a:xfrm>
            <a:prstGeom prst="rect">
              <a:avLst/>
            </a:prstGeom>
            <a:noFill/>
          </p:spPr>
          <p:txBody>
            <a:bodyPr wrap="square" rtlCol="0">
              <a:spAutoFit/>
            </a:bodyPr>
            <a:lstStyle/>
            <a:p>
              <a:pPr algn="ctr"/>
              <a:r>
                <a:rPr kumimoji="1" lang="en-US" altLang="zh-TW"/>
                <a:t>D1</a:t>
              </a:r>
              <a:endParaRPr kumimoji="1" lang="zh-TW" altLang="en-US"/>
            </a:p>
          </p:txBody>
        </p:sp>
        <p:sp>
          <p:nvSpPr>
            <p:cNvPr id="90" name="文字方塊 89">
              <a:extLst>
                <a:ext uri="{FF2B5EF4-FFF2-40B4-BE49-F238E27FC236}">
                  <a16:creationId xmlns:a16="http://schemas.microsoft.com/office/drawing/2014/main" id="{6C1C7CB8-C722-C444-B884-E0E781C6409F}"/>
                </a:ext>
              </a:extLst>
            </p:cNvPr>
            <p:cNvSpPr txBox="1"/>
            <p:nvPr/>
          </p:nvSpPr>
          <p:spPr>
            <a:xfrm>
              <a:off x="1982527" y="4387038"/>
              <a:ext cx="504056" cy="369332"/>
            </a:xfrm>
            <a:prstGeom prst="rect">
              <a:avLst/>
            </a:prstGeom>
            <a:noFill/>
          </p:spPr>
          <p:txBody>
            <a:bodyPr wrap="square" rtlCol="0">
              <a:spAutoFit/>
            </a:bodyPr>
            <a:lstStyle/>
            <a:p>
              <a:r>
                <a:rPr kumimoji="1" lang="en-US" altLang="zh-TW"/>
                <a:t>D2</a:t>
              </a:r>
              <a:endParaRPr kumimoji="1" lang="zh-TW" altLang="en-US"/>
            </a:p>
          </p:txBody>
        </p:sp>
        <p:sp>
          <p:nvSpPr>
            <p:cNvPr id="91" name="文字方塊 90">
              <a:extLst>
                <a:ext uri="{FF2B5EF4-FFF2-40B4-BE49-F238E27FC236}">
                  <a16:creationId xmlns:a16="http://schemas.microsoft.com/office/drawing/2014/main" id="{06430C65-481F-4A46-B9F9-FE8A87D59954}"/>
                </a:ext>
              </a:extLst>
            </p:cNvPr>
            <p:cNvSpPr txBox="1"/>
            <p:nvPr/>
          </p:nvSpPr>
          <p:spPr>
            <a:xfrm>
              <a:off x="2497503" y="4387038"/>
              <a:ext cx="504056" cy="369332"/>
            </a:xfrm>
            <a:prstGeom prst="rect">
              <a:avLst/>
            </a:prstGeom>
            <a:noFill/>
          </p:spPr>
          <p:txBody>
            <a:bodyPr wrap="square" rtlCol="0">
              <a:spAutoFit/>
            </a:bodyPr>
            <a:lstStyle/>
            <a:p>
              <a:r>
                <a:rPr kumimoji="1" lang="en-US" altLang="zh-TW"/>
                <a:t>D3</a:t>
              </a:r>
              <a:endParaRPr kumimoji="1" lang="zh-TW" altLang="en-US"/>
            </a:p>
          </p:txBody>
        </p:sp>
        <p:sp>
          <p:nvSpPr>
            <p:cNvPr id="92" name="文字方塊 91">
              <a:extLst>
                <a:ext uri="{FF2B5EF4-FFF2-40B4-BE49-F238E27FC236}">
                  <a16:creationId xmlns:a16="http://schemas.microsoft.com/office/drawing/2014/main" id="{4E7A3E69-A3AF-ED4C-8FBF-409E6B0DC160}"/>
                </a:ext>
              </a:extLst>
            </p:cNvPr>
            <p:cNvSpPr txBox="1"/>
            <p:nvPr/>
          </p:nvSpPr>
          <p:spPr>
            <a:xfrm>
              <a:off x="3001559" y="4387038"/>
              <a:ext cx="504056" cy="369332"/>
            </a:xfrm>
            <a:prstGeom prst="rect">
              <a:avLst/>
            </a:prstGeom>
            <a:noFill/>
          </p:spPr>
          <p:txBody>
            <a:bodyPr wrap="square" rtlCol="0">
              <a:spAutoFit/>
            </a:bodyPr>
            <a:lstStyle/>
            <a:p>
              <a:r>
                <a:rPr kumimoji="1" lang="en-US" altLang="zh-TW"/>
                <a:t>D4</a:t>
              </a:r>
              <a:endParaRPr kumimoji="1" lang="zh-TW" altLang="en-US"/>
            </a:p>
          </p:txBody>
        </p:sp>
        <p:sp>
          <p:nvSpPr>
            <p:cNvPr id="93" name="文字方塊 92">
              <a:extLst>
                <a:ext uri="{FF2B5EF4-FFF2-40B4-BE49-F238E27FC236}">
                  <a16:creationId xmlns:a16="http://schemas.microsoft.com/office/drawing/2014/main" id="{BF4E0867-3DFD-E041-859B-D5C3DC387129}"/>
                </a:ext>
              </a:extLst>
            </p:cNvPr>
            <p:cNvSpPr txBox="1"/>
            <p:nvPr/>
          </p:nvSpPr>
          <p:spPr>
            <a:xfrm>
              <a:off x="3469610" y="4387038"/>
              <a:ext cx="504056" cy="369332"/>
            </a:xfrm>
            <a:prstGeom prst="rect">
              <a:avLst/>
            </a:prstGeom>
            <a:noFill/>
          </p:spPr>
          <p:txBody>
            <a:bodyPr wrap="square" rtlCol="0">
              <a:spAutoFit/>
            </a:bodyPr>
            <a:lstStyle/>
            <a:p>
              <a:r>
                <a:rPr kumimoji="1" lang="en-US" altLang="zh-TW"/>
                <a:t>D5</a:t>
              </a:r>
              <a:endParaRPr kumimoji="1" lang="zh-TW" altLang="en-US"/>
            </a:p>
          </p:txBody>
        </p:sp>
        <p:sp>
          <p:nvSpPr>
            <p:cNvPr id="94" name="文字方塊 93">
              <a:extLst>
                <a:ext uri="{FF2B5EF4-FFF2-40B4-BE49-F238E27FC236}">
                  <a16:creationId xmlns:a16="http://schemas.microsoft.com/office/drawing/2014/main" id="{B3208C47-A0CA-2F4F-8FC6-E22948C55FF8}"/>
                </a:ext>
              </a:extLst>
            </p:cNvPr>
            <p:cNvSpPr txBox="1"/>
            <p:nvPr/>
          </p:nvSpPr>
          <p:spPr>
            <a:xfrm>
              <a:off x="3920140" y="4387038"/>
              <a:ext cx="504056" cy="369332"/>
            </a:xfrm>
            <a:prstGeom prst="rect">
              <a:avLst/>
            </a:prstGeom>
            <a:noFill/>
          </p:spPr>
          <p:txBody>
            <a:bodyPr wrap="square" rtlCol="0">
              <a:spAutoFit/>
            </a:bodyPr>
            <a:lstStyle/>
            <a:p>
              <a:r>
                <a:rPr kumimoji="1" lang="en-US" altLang="zh-TW"/>
                <a:t>D6</a:t>
              </a:r>
              <a:endParaRPr kumimoji="1" lang="zh-TW" altLang="en-US"/>
            </a:p>
          </p:txBody>
        </p:sp>
        <p:sp>
          <p:nvSpPr>
            <p:cNvPr id="95" name="圓角矩形 94">
              <a:extLst>
                <a:ext uri="{FF2B5EF4-FFF2-40B4-BE49-F238E27FC236}">
                  <a16:creationId xmlns:a16="http://schemas.microsoft.com/office/drawing/2014/main" id="{2E8EDBED-5098-C843-AC23-55A880DBAAD2}"/>
                </a:ext>
              </a:extLst>
            </p:cNvPr>
            <p:cNvSpPr/>
            <p:nvPr/>
          </p:nvSpPr>
          <p:spPr>
            <a:xfrm>
              <a:off x="5505942" y="4345484"/>
              <a:ext cx="598470" cy="4366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6" name="文字方塊 95">
              <a:extLst>
                <a:ext uri="{FF2B5EF4-FFF2-40B4-BE49-F238E27FC236}">
                  <a16:creationId xmlns:a16="http://schemas.microsoft.com/office/drawing/2014/main" id="{190BCA09-37CB-9C4F-A2E5-2795C14046B6}"/>
                </a:ext>
              </a:extLst>
            </p:cNvPr>
            <p:cNvSpPr txBox="1"/>
            <p:nvPr/>
          </p:nvSpPr>
          <p:spPr>
            <a:xfrm>
              <a:off x="2413302" y="3882982"/>
              <a:ext cx="1678635" cy="369332"/>
            </a:xfrm>
            <a:prstGeom prst="rect">
              <a:avLst/>
            </a:prstGeom>
            <a:noFill/>
          </p:spPr>
          <p:txBody>
            <a:bodyPr wrap="square" rtlCol="0">
              <a:spAutoFit/>
            </a:bodyPr>
            <a:lstStyle/>
            <a:p>
              <a:pPr algn="ctr"/>
              <a:r>
                <a:rPr kumimoji="1" lang="en-US" altLang="zh-TW">
                  <a:solidFill>
                    <a:schemeClr val="accent1">
                      <a:lumMod val="75000"/>
                    </a:schemeClr>
                  </a:solidFill>
                </a:rPr>
                <a:t>Training Set</a:t>
              </a:r>
              <a:endParaRPr kumimoji="1" lang="zh-TW" altLang="en-US">
                <a:solidFill>
                  <a:schemeClr val="accent1">
                    <a:lumMod val="75000"/>
                  </a:schemeClr>
                </a:solidFill>
              </a:endParaRPr>
            </a:p>
          </p:txBody>
        </p:sp>
        <p:sp>
          <p:nvSpPr>
            <p:cNvPr id="97" name="文字方塊 96">
              <a:extLst>
                <a:ext uri="{FF2B5EF4-FFF2-40B4-BE49-F238E27FC236}">
                  <a16:creationId xmlns:a16="http://schemas.microsoft.com/office/drawing/2014/main" id="{9595EF90-28DB-F844-9943-0A991469DFB0}"/>
                </a:ext>
              </a:extLst>
            </p:cNvPr>
            <p:cNvSpPr txBox="1"/>
            <p:nvPr/>
          </p:nvSpPr>
          <p:spPr>
            <a:xfrm>
              <a:off x="4970299" y="3875109"/>
              <a:ext cx="1678635" cy="369332"/>
            </a:xfrm>
            <a:prstGeom prst="rect">
              <a:avLst/>
            </a:prstGeom>
            <a:noFill/>
          </p:spPr>
          <p:txBody>
            <a:bodyPr wrap="square" rtlCol="0">
              <a:spAutoFit/>
            </a:bodyPr>
            <a:lstStyle/>
            <a:p>
              <a:pPr algn="ctr"/>
              <a:r>
                <a:rPr kumimoji="1" lang="en-US" altLang="zh-TW">
                  <a:solidFill>
                    <a:schemeClr val="accent5">
                      <a:lumMod val="75000"/>
                    </a:schemeClr>
                  </a:solidFill>
                </a:rPr>
                <a:t>Validation Set</a:t>
              </a:r>
              <a:endParaRPr kumimoji="1" lang="zh-TW" altLang="en-US">
                <a:solidFill>
                  <a:schemeClr val="accent5">
                    <a:lumMod val="75000"/>
                  </a:schemeClr>
                </a:solidFill>
              </a:endParaRPr>
            </a:p>
          </p:txBody>
        </p:sp>
        <p:cxnSp>
          <p:nvCxnSpPr>
            <p:cNvPr id="98" name="直線箭頭接點 97">
              <a:extLst>
                <a:ext uri="{FF2B5EF4-FFF2-40B4-BE49-F238E27FC236}">
                  <a16:creationId xmlns:a16="http://schemas.microsoft.com/office/drawing/2014/main" id="{B0E79056-2B5E-D54C-A598-C67179D18477}"/>
                </a:ext>
              </a:extLst>
            </p:cNvPr>
            <p:cNvCxnSpPr/>
            <p:nvPr/>
          </p:nvCxnSpPr>
          <p:spPr>
            <a:xfrm>
              <a:off x="6240016" y="4509120"/>
              <a:ext cx="108012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9" name="文字方塊 98">
              <a:extLst>
                <a:ext uri="{FF2B5EF4-FFF2-40B4-BE49-F238E27FC236}">
                  <a16:creationId xmlns:a16="http://schemas.microsoft.com/office/drawing/2014/main" id="{A90E4FF3-2C45-1F4A-A848-D297654B4D53}"/>
                </a:ext>
              </a:extLst>
            </p:cNvPr>
            <p:cNvSpPr txBox="1"/>
            <p:nvPr/>
          </p:nvSpPr>
          <p:spPr>
            <a:xfrm>
              <a:off x="7455740" y="4379165"/>
              <a:ext cx="504056" cy="369332"/>
            </a:xfrm>
            <a:prstGeom prst="rect">
              <a:avLst/>
            </a:prstGeom>
            <a:noFill/>
          </p:spPr>
          <p:txBody>
            <a:bodyPr wrap="square" rtlCol="0">
              <a:spAutoFit/>
            </a:bodyPr>
            <a:lstStyle/>
            <a:p>
              <a:pPr algn="ctr"/>
              <a:r>
                <a:rPr kumimoji="1" lang="en-US" altLang="zh-TW"/>
                <a:t>E1</a:t>
              </a:r>
              <a:endParaRPr kumimoji="1" lang="zh-TW" altLang="en-US"/>
            </a:p>
          </p:txBody>
        </p:sp>
        <p:sp>
          <p:nvSpPr>
            <p:cNvPr id="100" name="文字方塊 99">
              <a:extLst>
                <a:ext uri="{FF2B5EF4-FFF2-40B4-BE49-F238E27FC236}">
                  <a16:creationId xmlns:a16="http://schemas.microsoft.com/office/drawing/2014/main" id="{CFC012A1-13CE-B845-A654-35C9EE343579}"/>
                </a:ext>
              </a:extLst>
            </p:cNvPr>
            <p:cNvSpPr txBox="1"/>
            <p:nvPr/>
          </p:nvSpPr>
          <p:spPr>
            <a:xfrm>
              <a:off x="6868450" y="3882982"/>
              <a:ext cx="1678635" cy="369332"/>
            </a:xfrm>
            <a:prstGeom prst="rect">
              <a:avLst/>
            </a:prstGeom>
            <a:noFill/>
          </p:spPr>
          <p:txBody>
            <a:bodyPr wrap="square" rtlCol="0">
              <a:spAutoFit/>
            </a:bodyPr>
            <a:lstStyle/>
            <a:p>
              <a:pPr algn="ctr"/>
              <a:r>
                <a:rPr kumimoji="1" lang="en-US" altLang="zh-TW">
                  <a:solidFill>
                    <a:srgbClr val="FFC000"/>
                  </a:solidFill>
                </a:rPr>
                <a:t>Error</a:t>
              </a:r>
              <a:endParaRPr kumimoji="1" lang="zh-TW" altLang="en-US">
                <a:solidFill>
                  <a:srgbClr val="FFC000"/>
                </a:solidFill>
              </a:endParaRPr>
            </a:p>
          </p:txBody>
        </p:sp>
        <p:sp>
          <p:nvSpPr>
            <p:cNvPr id="101" name="圓角矩形 100">
              <a:extLst>
                <a:ext uri="{FF2B5EF4-FFF2-40B4-BE49-F238E27FC236}">
                  <a16:creationId xmlns:a16="http://schemas.microsoft.com/office/drawing/2014/main" id="{93200AB6-0A9E-824D-AA21-A947970492F0}"/>
                </a:ext>
              </a:extLst>
            </p:cNvPr>
            <p:cNvSpPr/>
            <p:nvPr/>
          </p:nvSpPr>
          <p:spPr>
            <a:xfrm>
              <a:off x="1993447" y="5028922"/>
              <a:ext cx="2543177" cy="504056"/>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cxnSp>
          <p:nvCxnSpPr>
            <p:cNvPr id="102" name="直線接點 101">
              <a:extLst>
                <a:ext uri="{FF2B5EF4-FFF2-40B4-BE49-F238E27FC236}">
                  <a16:creationId xmlns:a16="http://schemas.microsoft.com/office/drawing/2014/main" id="{77E3EE05-6489-B241-B1EB-938EC9320B77}"/>
                </a:ext>
              </a:extLst>
            </p:cNvPr>
            <p:cNvCxnSpPr/>
            <p:nvPr/>
          </p:nvCxnSpPr>
          <p:spPr>
            <a:xfrm>
              <a:off x="2448393" y="502892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103" name="直線接點 102">
              <a:extLst>
                <a:ext uri="{FF2B5EF4-FFF2-40B4-BE49-F238E27FC236}">
                  <a16:creationId xmlns:a16="http://schemas.microsoft.com/office/drawing/2014/main" id="{0EFF7BCF-F843-7847-91EB-BFB881430B47}"/>
                </a:ext>
              </a:extLst>
            </p:cNvPr>
            <p:cNvCxnSpPr/>
            <p:nvPr/>
          </p:nvCxnSpPr>
          <p:spPr>
            <a:xfrm>
              <a:off x="2988453" y="502892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104" name="直線接點 103">
              <a:extLst>
                <a:ext uri="{FF2B5EF4-FFF2-40B4-BE49-F238E27FC236}">
                  <a16:creationId xmlns:a16="http://schemas.microsoft.com/office/drawing/2014/main" id="{0A460C36-7A3A-BC40-8A51-B86503727713}"/>
                </a:ext>
              </a:extLst>
            </p:cNvPr>
            <p:cNvCxnSpPr/>
            <p:nvPr/>
          </p:nvCxnSpPr>
          <p:spPr>
            <a:xfrm>
              <a:off x="3456505" y="5028922"/>
              <a:ext cx="0" cy="504056"/>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 name="直線接點 104">
              <a:extLst>
                <a:ext uri="{FF2B5EF4-FFF2-40B4-BE49-F238E27FC236}">
                  <a16:creationId xmlns:a16="http://schemas.microsoft.com/office/drawing/2014/main" id="{3A25872E-02F8-F747-9FA4-262FAF40E47B}"/>
                </a:ext>
              </a:extLst>
            </p:cNvPr>
            <p:cNvCxnSpPr/>
            <p:nvPr/>
          </p:nvCxnSpPr>
          <p:spPr>
            <a:xfrm>
              <a:off x="3903285" y="5028922"/>
              <a:ext cx="0" cy="504056"/>
            </a:xfrm>
            <a:prstGeom prst="line">
              <a:avLst/>
            </a:prstGeom>
          </p:spPr>
          <p:style>
            <a:lnRef idx="1">
              <a:schemeClr val="accent2"/>
            </a:lnRef>
            <a:fillRef idx="0">
              <a:schemeClr val="accent2"/>
            </a:fillRef>
            <a:effectRef idx="0">
              <a:schemeClr val="accent2"/>
            </a:effectRef>
            <a:fontRef idx="minor">
              <a:schemeClr val="tx1"/>
            </a:fontRef>
          </p:style>
        </p:cxnSp>
        <p:sp>
          <p:nvSpPr>
            <p:cNvPr id="106" name="文字方塊 105">
              <a:extLst>
                <a:ext uri="{FF2B5EF4-FFF2-40B4-BE49-F238E27FC236}">
                  <a16:creationId xmlns:a16="http://schemas.microsoft.com/office/drawing/2014/main" id="{3736D1D1-589F-D14A-B628-3069656C1BBD}"/>
                </a:ext>
              </a:extLst>
            </p:cNvPr>
            <p:cNvSpPr txBox="1"/>
            <p:nvPr/>
          </p:nvSpPr>
          <p:spPr>
            <a:xfrm>
              <a:off x="5553149" y="5088411"/>
              <a:ext cx="504056" cy="369332"/>
            </a:xfrm>
            <a:prstGeom prst="rect">
              <a:avLst/>
            </a:prstGeom>
            <a:noFill/>
          </p:spPr>
          <p:txBody>
            <a:bodyPr wrap="square" rtlCol="0">
              <a:spAutoFit/>
            </a:bodyPr>
            <a:lstStyle/>
            <a:p>
              <a:pPr algn="ctr"/>
              <a:r>
                <a:rPr kumimoji="1" lang="en-US" altLang="zh-TW"/>
                <a:t>D2</a:t>
              </a:r>
              <a:endParaRPr kumimoji="1" lang="zh-TW" altLang="en-US"/>
            </a:p>
          </p:txBody>
        </p:sp>
        <p:sp>
          <p:nvSpPr>
            <p:cNvPr id="107" name="文字方塊 106">
              <a:extLst>
                <a:ext uri="{FF2B5EF4-FFF2-40B4-BE49-F238E27FC236}">
                  <a16:creationId xmlns:a16="http://schemas.microsoft.com/office/drawing/2014/main" id="{ED80E9A1-40EC-B543-BE77-0B350C09AA55}"/>
                </a:ext>
              </a:extLst>
            </p:cNvPr>
            <p:cNvSpPr txBox="1"/>
            <p:nvPr/>
          </p:nvSpPr>
          <p:spPr>
            <a:xfrm>
              <a:off x="1982527" y="5096284"/>
              <a:ext cx="504056" cy="369332"/>
            </a:xfrm>
            <a:prstGeom prst="rect">
              <a:avLst/>
            </a:prstGeom>
            <a:noFill/>
          </p:spPr>
          <p:txBody>
            <a:bodyPr wrap="square" rtlCol="0">
              <a:spAutoFit/>
            </a:bodyPr>
            <a:lstStyle/>
            <a:p>
              <a:r>
                <a:rPr kumimoji="1" lang="en-US" altLang="zh-TW"/>
                <a:t>D1</a:t>
              </a:r>
              <a:endParaRPr kumimoji="1" lang="zh-TW" altLang="en-US"/>
            </a:p>
          </p:txBody>
        </p:sp>
        <p:sp>
          <p:nvSpPr>
            <p:cNvPr id="108" name="文字方塊 107">
              <a:extLst>
                <a:ext uri="{FF2B5EF4-FFF2-40B4-BE49-F238E27FC236}">
                  <a16:creationId xmlns:a16="http://schemas.microsoft.com/office/drawing/2014/main" id="{87686E5D-8A9B-0843-9E59-172649BF7526}"/>
                </a:ext>
              </a:extLst>
            </p:cNvPr>
            <p:cNvSpPr txBox="1"/>
            <p:nvPr/>
          </p:nvSpPr>
          <p:spPr>
            <a:xfrm>
              <a:off x="2497503" y="5096284"/>
              <a:ext cx="504056" cy="369332"/>
            </a:xfrm>
            <a:prstGeom prst="rect">
              <a:avLst/>
            </a:prstGeom>
            <a:noFill/>
          </p:spPr>
          <p:txBody>
            <a:bodyPr wrap="square" rtlCol="0">
              <a:spAutoFit/>
            </a:bodyPr>
            <a:lstStyle/>
            <a:p>
              <a:r>
                <a:rPr kumimoji="1" lang="en-US" altLang="zh-TW"/>
                <a:t>D3</a:t>
              </a:r>
              <a:endParaRPr kumimoji="1" lang="zh-TW" altLang="en-US"/>
            </a:p>
          </p:txBody>
        </p:sp>
        <p:sp>
          <p:nvSpPr>
            <p:cNvPr id="109" name="文字方塊 108">
              <a:extLst>
                <a:ext uri="{FF2B5EF4-FFF2-40B4-BE49-F238E27FC236}">
                  <a16:creationId xmlns:a16="http://schemas.microsoft.com/office/drawing/2014/main" id="{6D7C0770-878E-A846-BD70-1ED193016D1C}"/>
                </a:ext>
              </a:extLst>
            </p:cNvPr>
            <p:cNvSpPr txBox="1"/>
            <p:nvPr/>
          </p:nvSpPr>
          <p:spPr>
            <a:xfrm>
              <a:off x="3001559" y="5096284"/>
              <a:ext cx="504056" cy="369332"/>
            </a:xfrm>
            <a:prstGeom prst="rect">
              <a:avLst/>
            </a:prstGeom>
            <a:noFill/>
          </p:spPr>
          <p:txBody>
            <a:bodyPr wrap="square" rtlCol="0">
              <a:spAutoFit/>
            </a:bodyPr>
            <a:lstStyle/>
            <a:p>
              <a:r>
                <a:rPr kumimoji="1" lang="en-US" altLang="zh-TW"/>
                <a:t>D4</a:t>
              </a:r>
              <a:endParaRPr kumimoji="1" lang="zh-TW" altLang="en-US"/>
            </a:p>
          </p:txBody>
        </p:sp>
        <p:sp>
          <p:nvSpPr>
            <p:cNvPr id="110" name="文字方塊 109">
              <a:extLst>
                <a:ext uri="{FF2B5EF4-FFF2-40B4-BE49-F238E27FC236}">
                  <a16:creationId xmlns:a16="http://schemas.microsoft.com/office/drawing/2014/main" id="{829500FA-40EC-8246-A250-7D1BA38DECFC}"/>
                </a:ext>
              </a:extLst>
            </p:cNvPr>
            <p:cNvSpPr txBox="1"/>
            <p:nvPr/>
          </p:nvSpPr>
          <p:spPr>
            <a:xfrm>
              <a:off x="3469610" y="5096284"/>
              <a:ext cx="504056" cy="369332"/>
            </a:xfrm>
            <a:prstGeom prst="rect">
              <a:avLst/>
            </a:prstGeom>
            <a:noFill/>
          </p:spPr>
          <p:txBody>
            <a:bodyPr wrap="square" rtlCol="0">
              <a:spAutoFit/>
            </a:bodyPr>
            <a:lstStyle/>
            <a:p>
              <a:r>
                <a:rPr kumimoji="1" lang="en-US" altLang="zh-TW"/>
                <a:t>D5</a:t>
              </a:r>
              <a:endParaRPr kumimoji="1" lang="zh-TW" altLang="en-US"/>
            </a:p>
          </p:txBody>
        </p:sp>
        <p:sp>
          <p:nvSpPr>
            <p:cNvPr id="111" name="文字方塊 110">
              <a:extLst>
                <a:ext uri="{FF2B5EF4-FFF2-40B4-BE49-F238E27FC236}">
                  <a16:creationId xmlns:a16="http://schemas.microsoft.com/office/drawing/2014/main" id="{D074FC38-21BB-8841-8FCE-FE08C81D99AB}"/>
                </a:ext>
              </a:extLst>
            </p:cNvPr>
            <p:cNvSpPr txBox="1"/>
            <p:nvPr/>
          </p:nvSpPr>
          <p:spPr>
            <a:xfrm>
              <a:off x="3920140" y="5096284"/>
              <a:ext cx="504056" cy="369332"/>
            </a:xfrm>
            <a:prstGeom prst="rect">
              <a:avLst/>
            </a:prstGeom>
            <a:noFill/>
          </p:spPr>
          <p:txBody>
            <a:bodyPr wrap="square" rtlCol="0">
              <a:spAutoFit/>
            </a:bodyPr>
            <a:lstStyle/>
            <a:p>
              <a:r>
                <a:rPr kumimoji="1" lang="en-US" altLang="zh-TW"/>
                <a:t>D6</a:t>
              </a:r>
              <a:endParaRPr kumimoji="1" lang="zh-TW" altLang="en-US"/>
            </a:p>
          </p:txBody>
        </p:sp>
        <p:sp>
          <p:nvSpPr>
            <p:cNvPr id="112" name="圓角矩形 111">
              <a:extLst>
                <a:ext uri="{FF2B5EF4-FFF2-40B4-BE49-F238E27FC236}">
                  <a16:creationId xmlns:a16="http://schemas.microsoft.com/office/drawing/2014/main" id="{22570687-9E8A-2A48-86B7-0DE75CA5BBCE}"/>
                </a:ext>
              </a:extLst>
            </p:cNvPr>
            <p:cNvSpPr/>
            <p:nvPr/>
          </p:nvSpPr>
          <p:spPr>
            <a:xfrm>
              <a:off x="5505942" y="5054730"/>
              <a:ext cx="598470" cy="43669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13" name="直線箭頭接點 112">
              <a:extLst>
                <a:ext uri="{FF2B5EF4-FFF2-40B4-BE49-F238E27FC236}">
                  <a16:creationId xmlns:a16="http://schemas.microsoft.com/office/drawing/2014/main" id="{767DD9E4-DB18-6B48-AA2F-9834CACD0882}"/>
                </a:ext>
              </a:extLst>
            </p:cNvPr>
            <p:cNvCxnSpPr/>
            <p:nvPr/>
          </p:nvCxnSpPr>
          <p:spPr>
            <a:xfrm>
              <a:off x="6240016" y="5218366"/>
              <a:ext cx="1080120"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4" name="文字方塊 113">
              <a:extLst>
                <a:ext uri="{FF2B5EF4-FFF2-40B4-BE49-F238E27FC236}">
                  <a16:creationId xmlns:a16="http://schemas.microsoft.com/office/drawing/2014/main" id="{9A730054-C473-9443-8361-DA2F561EE7BB}"/>
                </a:ext>
              </a:extLst>
            </p:cNvPr>
            <p:cNvSpPr txBox="1"/>
            <p:nvPr/>
          </p:nvSpPr>
          <p:spPr>
            <a:xfrm>
              <a:off x="7455740" y="5088411"/>
              <a:ext cx="504056" cy="369332"/>
            </a:xfrm>
            <a:prstGeom prst="rect">
              <a:avLst/>
            </a:prstGeom>
            <a:noFill/>
          </p:spPr>
          <p:txBody>
            <a:bodyPr wrap="square" rtlCol="0">
              <a:spAutoFit/>
            </a:bodyPr>
            <a:lstStyle/>
            <a:p>
              <a:pPr algn="ctr"/>
              <a:r>
                <a:rPr kumimoji="1" lang="en-US" altLang="zh-TW"/>
                <a:t>E2</a:t>
              </a:r>
              <a:endParaRPr kumimoji="1" lang="zh-TW" altLang="en-US"/>
            </a:p>
          </p:txBody>
        </p:sp>
        <p:sp>
          <p:nvSpPr>
            <p:cNvPr id="115" name="文字方塊 114">
              <a:extLst>
                <a:ext uri="{FF2B5EF4-FFF2-40B4-BE49-F238E27FC236}">
                  <a16:creationId xmlns:a16="http://schemas.microsoft.com/office/drawing/2014/main" id="{11D47BCF-0A72-134B-B862-788B8DFE017F}"/>
                </a:ext>
              </a:extLst>
            </p:cNvPr>
            <p:cNvSpPr txBox="1"/>
            <p:nvPr/>
          </p:nvSpPr>
          <p:spPr>
            <a:xfrm rot="10800000">
              <a:off x="7989491" y="4857578"/>
              <a:ext cx="720080" cy="1200329"/>
            </a:xfrm>
            <a:prstGeom prst="rect">
              <a:avLst/>
            </a:prstGeom>
            <a:noFill/>
          </p:spPr>
          <p:txBody>
            <a:bodyPr wrap="square" rtlCol="0">
              <a:spAutoFit/>
            </a:bodyPr>
            <a:lstStyle/>
            <a:p>
              <a:r>
                <a:rPr kumimoji="1" lang="en-US" altLang="zh-TW" sz="7200"/>
                <a:t>{</a:t>
              </a:r>
              <a:endParaRPr kumimoji="1" lang="zh-TW" altLang="en-US" sz="7200"/>
            </a:p>
          </p:txBody>
        </p:sp>
        <p:grpSp>
          <p:nvGrpSpPr>
            <p:cNvPr id="116" name="群組 115">
              <a:extLst>
                <a:ext uri="{FF2B5EF4-FFF2-40B4-BE49-F238E27FC236}">
                  <a16:creationId xmlns:a16="http://schemas.microsoft.com/office/drawing/2014/main" id="{67502897-B33C-7841-B106-4298B78BF646}"/>
                </a:ext>
              </a:extLst>
            </p:cNvPr>
            <p:cNvGrpSpPr/>
            <p:nvPr/>
          </p:nvGrpSpPr>
          <p:grpSpPr>
            <a:xfrm>
              <a:off x="3071664" y="5733256"/>
              <a:ext cx="72009" cy="368424"/>
              <a:chOff x="3071664" y="5733256"/>
              <a:chExt cx="72009" cy="368424"/>
            </a:xfrm>
          </p:grpSpPr>
          <p:sp>
            <p:nvSpPr>
              <p:cNvPr id="130" name="橢圓 129">
                <a:extLst>
                  <a:ext uri="{FF2B5EF4-FFF2-40B4-BE49-F238E27FC236}">
                    <a16:creationId xmlns:a16="http://schemas.microsoft.com/office/drawing/2014/main" id="{F59B3DBD-AE66-C941-A78B-619FCF444815}"/>
                  </a:ext>
                </a:extLst>
              </p:cNvPr>
              <p:cNvSpPr/>
              <p:nvPr/>
            </p:nvSpPr>
            <p:spPr>
              <a:xfrm>
                <a:off x="3071664" y="5877271"/>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1" name="橢圓 130">
                <a:extLst>
                  <a:ext uri="{FF2B5EF4-FFF2-40B4-BE49-F238E27FC236}">
                    <a16:creationId xmlns:a16="http://schemas.microsoft.com/office/drawing/2014/main" id="{0A757DEF-4591-4541-8D15-1311603733CB}"/>
                  </a:ext>
                </a:extLst>
              </p:cNvPr>
              <p:cNvSpPr/>
              <p:nvPr/>
            </p:nvSpPr>
            <p:spPr>
              <a:xfrm>
                <a:off x="3071664" y="5733256"/>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2" name="橢圓 131">
                <a:extLst>
                  <a:ext uri="{FF2B5EF4-FFF2-40B4-BE49-F238E27FC236}">
                    <a16:creationId xmlns:a16="http://schemas.microsoft.com/office/drawing/2014/main" id="{1FD1CD31-947A-BB4A-90E7-313BD7908AB0}"/>
                  </a:ext>
                </a:extLst>
              </p:cNvPr>
              <p:cNvSpPr/>
              <p:nvPr/>
            </p:nvSpPr>
            <p:spPr>
              <a:xfrm>
                <a:off x="3071664" y="6029671"/>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17" name="群組 116">
              <a:extLst>
                <a:ext uri="{FF2B5EF4-FFF2-40B4-BE49-F238E27FC236}">
                  <a16:creationId xmlns:a16="http://schemas.microsoft.com/office/drawing/2014/main" id="{5F01785A-7B89-0F45-A625-2505812B9887}"/>
                </a:ext>
              </a:extLst>
            </p:cNvPr>
            <p:cNvGrpSpPr/>
            <p:nvPr/>
          </p:nvGrpSpPr>
          <p:grpSpPr>
            <a:xfrm>
              <a:off x="5769172" y="5736831"/>
              <a:ext cx="72009" cy="368424"/>
              <a:chOff x="3071664" y="5733256"/>
              <a:chExt cx="72009" cy="368424"/>
            </a:xfrm>
          </p:grpSpPr>
          <p:sp>
            <p:nvSpPr>
              <p:cNvPr id="127" name="橢圓 126">
                <a:extLst>
                  <a:ext uri="{FF2B5EF4-FFF2-40B4-BE49-F238E27FC236}">
                    <a16:creationId xmlns:a16="http://schemas.microsoft.com/office/drawing/2014/main" id="{0FD37EFD-0615-9A46-91D6-79502239CAB2}"/>
                  </a:ext>
                </a:extLst>
              </p:cNvPr>
              <p:cNvSpPr/>
              <p:nvPr/>
            </p:nvSpPr>
            <p:spPr>
              <a:xfrm>
                <a:off x="3071664" y="5877271"/>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8" name="橢圓 127">
                <a:extLst>
                  <a:ext uri="{FF2B5EF4-FFF2-40B4-BE49-F238E27FC236}">
                    <a16:creationId xmlns:a16="http://schemas.microsoft.com/office/drawing/2014/main" id="{3D555FDE-F7FE-E142-A5A0-17DA535CDB0A}"/>
                  </a:ext>
                </a:extLst>
              </p:cNvPr>
              <p:cNvSpPr/>
              <p:nvPr/>
            </p:nvSpPr>
            <p:spPr>
              <a:xfrm>
                <a:off x="3071664" y="5733256"/>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9" name="橢圓 128">
                <a:extLst>
                  <a:ext uri="{FF2B5EF4-FFF2-40B4-BE49-F238E27FC236}">
                    <a16:creationId xmlns:a16="http://schemas.microsoft.com/office/drawing/2014/main" id="{6B06BFFE-7698-6C48-815F-A8BF76E32455}"/>
                  </a:ext>
                </a:extLst>
              </p:cNvPr>
              <p:cNvSpPr/>
              <p:nvPr/>
            </p:nvSpPr>
            <p:spPr>
              <a:xfrm>
                <a:off x="3071664" y="6029671"/>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nvGrpSpPr>
            <p:cNvPr id="118" name="群組 117">
              <a:extLst>
                <a:ext uri="{FF2B5EF4-FFF2-40B4-BE49-F238E27FC236}">
                  <a16:creationId xmlns:a16="http://schemas.microsoft.com/office/drawing/2014/main" id="{14A25F64-A6A2-E048-B96D-2B2849DE5632}"/>
                </a:ext>
              </a:extLst>
            </p:cNvPr>
            <p:cNvGrpSpPr/>
            <p:nvPr/>
          </p:nvGrpSpPr>
          <p:grpSpPr>
            <a:xfrm>
              <a:off x="7690255" y="5733256"/>
              <a:ext cx="72009" cy="368424"/>
              <a:chOff x="3071664" y="5733256"/>
              <a:chExt cx="72009" cy="368424"/>
            </a:xfrm>
          </p:grpSpPr>
          <p:sp>
            <p:nvSpPr>
              <p:cNvPr id="124" name="橢圓 123">
                <a:extLst>
                  <a:ext uri="{FF2B5EF4-FFF2-40B4-BE49-F238E27FC236}">
                    <a16:creationId xmlns:a16="http://schemas.microsoft.com/office/drawing/2014/main" id="{ABC739E0-9035-EE47-AAD4-355C4A21608B}"/>
                  </a:ext>
                </a:extLst>
              </p:cNvPr>
              <p:cNvSpPr/>
              <p:nvPr/>
            </p:nvSpPr>
            <p:spPr>
              <a:xfrm>
                <a:off x="3071664" y="5877271"/>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5" name="橢圓 124">
                <a:extLst>
                  <a:ext uri="{FF2B5EF4-FFF2-40B4-BE49-F238E27FC236}">
                    <a16:creationId xmlns:a16="http://schemas.microsoft.com/office/drawing/2014/main" id="{9C128194-0A09-7F45-B16B-CE7827D3FCC6}"/>
                  </a:ext>
                </a:extLst>
              </p:cNvPr>
              <p:cNvSpPr/>
              <p:nvPr/>
            </p:nvSpPr>
            <p:spPr>
              <a:xfrm>
                <a:off x="3071664" y="5733256"/>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6" name="橢圓 125">
                <a:extLst>
                  <a:ext uri="{FF2B5EF4-FFF2-40B4-BE49-F238E27FC236}">
                    <a16:creationId xmlns:a16="http://schemas.microsoft.com/office/drawing/2014/main" id="{E4134265-6FA1-9E4C-8C0C-BE59F22BCD47}"/>
                  </a:ext>
                </a:extLst>
              </p:cNvPr>
              <p:cNvSpPr/>
              <p:nvPr/>
            </p:nvSpPr>
            <p:spPr>
              <a:xfrm>
                <a:off x="3071664" y="6029671"/>
                <a:ext cx="72009" cy="720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19" name="文字方塊 118">
              <a:extLst>
                <a:ext uri="{FF2B5EF4-FFF2-40B4-BE49-F238E27FC236}">
                  <a16:creationId xmlns:a16="http://schemas.microsoft.com/office/drawing/2014/main" id="{3878DD8F-4567-7E49-986C-1A17F74A6B23}"/>
                </a:ext>
              </a:extLst>
            </p:cNvPr>
            <p:cNvSpPr txBox="1"/>
            <p:nvPr/>
          </p:nvSpPr>
          <p:spPr>
            <a:xfrm>
              <a:off x="8547085" y="3871296"/>
              <a:ext cx="1678635" cy="369332"/>
            </a:xfrm>
            <a:prstGeom prst="rect">
              <a:avLst/>
            </a:prstGeom>
            <a:noFill/>
          </p:spPr>
          <p:txBody>
            <a:bodyPr wrap="square" rtlCol="0">
              <a:spAutoFit/>
            </a:bodyPr>
            <a:lstStyle/>
            <a:p>
              <a:pPr algn="ctr"/>
              <a:r>
                <a:rPr kumimoji="1" lang="en-US" altLang="zh-TW">
                  <a:solidFill>
                    <a:schemeClr val="tx2">
                      <a:lumMod val="75000"/>
                    </a:schemeClr>
                  </a:solidFill>
                </a:rPr>
                <a:t>Mean</a:t>
              </a:r>
              <a:endParaRPr kumimoji="1" lang="zh-TW" altLang="en-US">
                <a:solidFill>
                  <a:schemeClr val="tx2">
                    <a:lumMod val="75000"/>
                  </a:schemeClr>
                </a:solidFill>
              </a:endParaRPr>
            </a:p>
          </p:txBody>
        </p:sp>
        <mc:AlternateContent xmlns:mc="http://schemas.openxmlformats.org/markup-compatibility/2006" xmlns:a14="http://schemas.microsoft.com/office/drawing/2010/main">
          <mc:Choice Requires="a14">
            <p:sp>
              <p:nvSpPr>
                <p:cNvPr id="120" name="文字方塊 119">
                  <a:extLst>
                    <a:ext uri="{FF2B5EF4-FFF2-40B4-BE49-F238E27FC236}">
                      <a16:creationId xmlns:a16="http://schemas.microsoft.com/office/drawing/2014/main" id="{1F673208-3ACF-AB4C-8EBE-9679C93A5B77}"/>
                    </a:ext>
                  </a:extLst>
                </p:cNvPr>
                <p:cNvSpPr txBox="1"/>
                <p:nvPr/>
              </p:nvSpPr>
              <p:spPr>
                <a:xfrm>
                  <a:off x="8520249" y="4823732"/>
                  <a:ext cx="2382774" cy="87690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kumimoji="1" lang="en-US" altLang="zh-TW" i="1">
                                <a:latin typeface="Cambria Math" panose="02040503050406030204" pitchFamily="18" charset="0"/>
                              </a:rPr>
                            </m:ctrlPr>
                          </m:fPr>
                          <m:num>
                            <m:r>
                              <a:rPr kumimoji="1" lang="en-US" altLang="zh-TW" b="0" i="1">
                                <a:latin typeface="Cambria Math" panose="02040503050406030204" pitchFamily="18" charset="0"/>
                              </a:rPr>
                              <m:t>1</m:t>
                            </m:r>
                          </m:num>
                          <m:den>
                            <m:r>
                              <a:rPr kumimoji="1" lang="en-US" altLang="zh-TW" b="0" i="1">
                                <a:latin typeface="Cambria Math" panose="02040503050406030204" pitchFamily="18" charset="0"/>
                              </a:rPr>
                              <m:t>𝑘</m:t>
                            </m:r>
                          </m:den>
                        </m:f>
                        <m:nary>
                          <m:naryPr>
                            <m:chr m:val="∑"/>
                            <m:ctrlPr>
                              <a:rPr kumimoji="1" lang="en-US" altLang="zh-TW" i="1">
                                <a:latin typeface="Cambria Math" panose="02040503050406030204" pitchFamily="18" charset="0"/>
                              </a:rPr>
                            </m:ctrlPr>
                          </m:naryPr>
                          <m:sub>
                            <m:r>
                              <m:rPr>
                                <m:brk m:alnAt="23"/>
                              </m:rPr>
                              <a:rPr kumimoji="1" lang="en-US" altLang="zh-TW" b="0" i="1">
                                <a:latin typeface="Cambria Math" panose="02040503050406030204" pitchFamily="18" charset="0"/>
                              </a:rPr>
                              <m:t>𝑖</m:t>
                            </m:r>
                            <m:r>
                              <a:rPr kumimoji="1" lang="en-US" altLang="zh-TW" i="1">
                                <a:latin typeface="Cambria Math" panose="02040503050406030204" pitchFamily="18" charset="0"/>
                              </a:rPr>
                              <m:t>=</m:t>
                            </m:r>
                            <m:r>
                              <a:rPr kumimoji="1" lang="en-US" altLang="zh-TW" b="0" i="1">
                                <a:latin typeface="Cambria Math" panose="02040503050406030204" pitchFamily="18" charset="0"/>
                              </a:rPr>
                              <m:t>1</m:t>
                            </m:r>
                          </m:sub>
                          <m:sup>
                            <m:r>
                              <a:rPr kumimoji="1" lang="en-US" altLang="zh-TW" b="0" i="1">
                                <a:latin typeface="Cambria Math" panose="02040503050406030204" pitchFamily="18" charset="0"/>
                              </a:rPr>
                              <m:t>𝑘</m:t>
                            </m:r>
                          </m:sup>
                          <m:e>
                            <m:r>
                              <a:rPr kumimoji="1" lang="en-US" altLang="zh-TW" b="0" i="1">
                                <a:latin typeface="Cambria Math" panose="02040503050406030204" pitchFamily="18" charset="0"/>
                              </a:rPr>
                              <m:t>𝐸𝑖</m:t>
                            </m:r>
                          </m:e>
                        </m:nary>
                      </m:oMath>
                    </m:oMathPara>
                  </a14:m>
                  <a:endParaRPr kumimoji="1" lang="zh-TW" altLang="en-US"/>
                </a:p>
              </p:txBody>
            </p:sp>
          </mc:Choice>
          <mc:Fallback xmlns="">
            <p:sp>
              <p:nvSpPr>
                <p:cNvPr id="120" name="文字方塊 119">
                  <a:extLst>
                    <a:ext uri="{FF2B5EF4-FFF2-40B4-BE49-F238E27FC236}">
                      <a16:creationId xmlns:a16="http://schemas.microsoft.com/office/drawing/2014/main" id="{1F673208-3ACF-AB4C-8EBE-9679C93A5B77}"/>
                    </a:ext>
                  </a:extLst>
                </p:cNvPr>
                <p:cNvSpPr txBox="1">
                  <a:spLocks noRot="1" noChangeAspect="1" noMove="1" noResize="1" noEditPoints="1" noAdjustHandles="1" noChangeArrowheads="1" noChangeShapeType="1" noTextEdit="1"/>
                </p:cNvSpPr>
                <p:nvPr/>
              </p:nvSpPr>
              <p:spPr>
                <a:xfrm>
                  <a:off x="8520249" y="4823732"/>
                  <a:ext cx="2382774" cy="876907"/>
                </a:xfrm>
                <a:prstGeom prst="rect">
                  <a:avLst/>
                </a:prstGeom>
                <a:blipFill>
                  <a:blip r:embed="rId3"/>
                  <a:stretch>
                    <a:fillRect t="-92857" b="-14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0088A5A6-BE11-3843-9558-17B27017FD57}"/>
                    </a:ext>
                  </a:extLst>
                </p:cNvPr>
                <p:cNvSpPr txBox="1"/>
                <p:nvPr/>
              </p:nvSpPr>
              <p:spPr>
                <a:xfrm>
                  <a:off x="8724303" y="5113179"/>
                  <a:ext cx="1440160" cy="369332"/>
                </a:xfrm>
                <a:prstGeom prst="rect">
                  <a:avLst/>
                </a:prstGeom>
                <a:noFill/>
              </p:spPr>
              <p:txBody>
                <a:bodyPr wrap="square" rtlCol="0">
                  <a:spAutoFit/>
                </a:bodyPr>
                <a:lstStyle/>
                <a:p>
                  <a14:m>
                    <m:oMath xmlns:m="http://schemas.openxmlformats.org/officeDocument/2006/math">
                      <m:r>
                        <a:rPr kumimoji="1" lang="en-US" altLang="zh-TW" i="1">
                          <a:latin typeface="Cambria Math" panose="02040503050406030204" pitchFamily="18" charset="0"/>
                          <a:ea typeface="Cambria Math" panose="02040503050406030204" pitchFamily="18" charset="0"/>
                        </a:rPr>
                        <m:t>𝜇</m:t>
                      </m:r>
                    </m:oMath>
                  </a14:m>
                  <a:r>
                    <a:rPr kumimoji="1" lang="en-US" altLang="zh-TW">
                      <a:latin typeface="Cambria Math" panose="02040503050406030204" pitchFamily="18" charset="0"/>
                      <a:ea typeface="Cambria Math" panose="02040503050406030204" pitchFamily="18" charset="0"/>
                    </a:rPr>
                    <a:t> = </a:t>
                  </a:r>
                  <a:endParaRPr kumimoji="1" lang="zh-TW" altLang="en-US">
                    <a:latin typeface="Cambria Math" panose="02040503050406030204" pitchFamily="18" charset="0"/>
                  </a:endParaRPr>
                </a:p>
              </p:txBody>
            </p:sp>
          </mc:Choice>
          <mc:Fallback xmlns="">
            <p:sp>
              <p:nvSpPr>
                <p:cNvPr id="121" name="文字方塊 120">
                  <a:extLst>
                    <a:ext uri="{FF2B5EF4-FFF2-40B4-BE49-F238E27FC236}">
                      <a16:creationId xmlns:a16="http://schemas.microsoft.com/office/drawing/2014/main" id="{0088A5A6-BE11-3843-9558-17B27017FD57}"/>
                    </a:ext>
                  </a:extLst>
                </p:cNvPr>
                <p:cNvSpPr txBox="1">
                  <a:spLocks noRot="1" noChangeAspect="1" noMove="1" noResize="1" noEditPoints="1" noAdjustHandles="1" noChangeArrowheads="1" noChangeShapeType="1" noTextEdit="1"/>
                </p:cNvSpPr>
                <p:nvPr/>
              </p:nvSpPr>
              <p:spPr>
                <a:xfrm>
                  <a:off x="8724303" y="5113179"/>
                  <a:ext cx="1440160" cy="369332"/>
                </a:xfrm>
                <a:prstGeom prst="rect">
                  <a:avLst/>
                </a:prstGeom>
                <a:blipFill>
                  <a:blip r:embed="rId4"/>
                  <a:stretch>
                    <a:fillRect t="-6667" b="-23333"/>
                  </a:stretch>
                </a:blipFill>
              </p:spPr>
              <p:txBody>
                <a:bodyPr/>
                <a:lstStyle/>
                <a:p>
                  <a:r>
                    <a:rPr lang="zh-TW" altLang="en-US">
                      <a:noFill/>
                    </a:rPr>
                    <a:t> </a:t>
                  </a:r>
                </a:p>
              </p:txBody>
            </p:sp>
          </mc:Fallback>
        </mc:AlternateContent>
        <p:sp>
          <p:nvSpPr>
            <p:cNvPr id="122" name="文字方塊 121">
              <a:extLst>
                <a:ext uri="{FF2B5EF4-FFF2-40B4-BE49-F238E27FC236}">
                  <a16:creationId xmlns:a16="http://schemas.microsoft.com/office/drawing/2014/main" id="{491F842E-9D2F-8E4F-8611-FF8A830788CF}"/>
                </a:ext>
              </a:extLst>
            </p:cNvPr>
            <p:cNvSpPr txBox="1"/>
            <p:nvPr/>
          </p:nvSpPr>
          <p:spPr>
            <a:xfrm>
              <a:off x="221639" y="4525413"/>
              <a:ext cx="1440160" cy="307777"/>
            </a:xfrm>
            <a:prstGeom prst="rect">
              <a:avLst/>
            </a:prstGeom>
            <a:noFill/>
          </p:spPr>
          <p:txBody>
            <a:bodyPr wrap="square" rtlCol="0">
              <a:spAutoFit/>
            </a:bodyPr>
            <a:lstStyle/>
            <a:p>
              <a:r>
                <a:rPr kumimoji="1" lang="en-US" altLang="zh-TW" sz="1400"/>
                <a:t>K iterations</a:t>
              </a:r>
              <a:endParaRPr kumimoji="1" lang="zh-TW" altLang="en-US" sz="1400"/>
            </a:p>
          </p:txBody>
        </p:sp>
        <p:pic>
          <p:nvPicPr>
            <p:cNvPr id="123" name="圖片 122">
              <a:extLst>
                <a:ext uri="{FF2B5EF4-FFF2-40B4-BE49-F238E27FC236}">
                  <a16:creationId xmlns:a16="http://schemas.microsoft.com/office/drawing/2014/main" id="{D4BBECC3-AC44-F644-A657-87F4B63B84BC}"/>
                </a:ext>
              </a:extLst>
            </p:cNvPr>
            <p:cNvPicPr>
              <a:picLocks noChangeAspect="1"/>
            </p:cNvPicPr>
            <p:nvPr/>
          </p:nvPicPr>
          <p:blipFill>
            <a:blip r:embed="rId5"/>
            <a:stretch>
              <a:fillRect/>
            </a:stretch>
          </p:blipFill>
          <p:spPr>
            <a:xfrm>
              <a:off x="1338841" y="3095605"/>
              <a:ext cx="558800" cy="2934066"/>
            </a:xfrm>
            <a:prstGeom prst="rect">
              <a:avLst/>
            </a:prstGeom>
          </p:spPr>
        </p:pic>
      </p:grpSp>
      <p:sp>
        <p:nvSpPr>
          <p:cNvPr id="134" name="投影片編號版面配置區 3">
            <a:extLst>
              <a:ext uri="{FF2B5EF4-FFF2-40B4-BE49-F238E27FC236}">
                <a16:creationId xmlns:a16="http://schemas.microsoft.com/office/drawing/2014/main" id="{CA9DE260-3C96-A04C-B716-581FF60079E9}"/>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49</a:t>
            </a:fld>
            <a:endParaRPr lang="zh-TW" altLang="en-US" dirty="0"/>
          </a:p>
        </p:txBody>
      </p:sp>
    </p:spTree>
    <p:extLst>
      <p:ext uri="{BB962C8B-B14F-4D97-AF65-F5344CB8AC3E}">
        <p14:creationId xmlns:p14="http://schemas.microsoft.com/office/powerpoint/2010/main" val="2495442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Indoor Positioning Applications</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a:t>
            </a:fld>
            <a:endParaRPr lang="zh-TW" altLang="en-US" dirty="0"/>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grpSp>
        <p:nvGrpSpPr>
          <p:cNvPr id="20" name="群組 19">
            <a:extLst>
              <a:ext uri="{FF2B5EF4-FFF2-40B4-BE49-F238E27FC236}">
                <a16:creationId xmlns:a16="http://schemas.microsoft.com/office/drawing/2014/main" id="{705F15DA-EA23-8A44-8E5B-206CA9D8AE02}"/>
              </a:ext>
            </a:extLst>
          </p:cNvPr>
          <p:cNvGrpSpPr/>
          <p:nvPr/>
        </p:nvGrpSpPr>
        <p:grpSpPr>
          <a:xfrm>
            <a:off x="5783599" y="1756928"/>
            <a:ext cx="5688632" cy="4486583"/>
            <a:chOff x="6023992" y="1524000"/>
            <a:chExt cx="5688632" cy="4486583"/>
          </a:xfrm>
        </p:grpSpPr>
        <p:pic>
          <p:nvPicPr>
            <p:cNvPr id="10" name="圖片 9">
              <a:extLst>
                <a:ext uri="{FF2B5EF4-FFF2-40B4-BE49-F238E27FC236}">
                  <a16:creationId xmlns:a16="http://schemas.microsoft.com/office/drawing/2014/main" id="{EF3482FC-9A1F-1945-B948-48CD92DDDB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23992" y="1524000"/>
              <a:ext cx="5688632" cy="4486583"/>
            </a:xfrm>
            <a:prstGeom prst="rect">
              <a:avLst/>
            </a:prstGeom>
          </p:spPr>
        </p:pic>
        <p:pic>
          <p:nvPicPr>
            <p:cNvPr id="3" name="圖片 2">
              <a:extLst>
                <a:ext uri="{FF2B5EF4-FFF2-40B4-BE49-F238E27FC236}">
                  <a16:creationId xmlns:a16="http://schemas.microsoft.com/office/drawing/2014/main" id="{D593385F-18EA-9D47-9095-83F59FF1F5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48228" y="4656231"/>
              <a:ext cx="792088" cy="792088"/>
            </a:xfrm>
            <a:prstGeom prst="rect">
              <a:avLst/>
            </a:prstGeom>
          </p:spPr>
        </p:pic>
        <p:pic>
          <p:nvPicPr>
            <p:cNvPr id="12" name="圖片 11">
              <a:extLst>
                <a:ext uri="{FF2B5EF4-FFF2-40B4-BE49-F238E27FC236}">
                  <a16:creationId xmlns:a16="http://schemas.microsoft.com/office/drawing/2014/main" id="{9C090220-7946-AF4C-91D1-56F0132BBB7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74532" y="4656231"/>
              <a:ext cx="823156" cy="823156"/>
            </a:xfrm>
            <a:prstGeom prst="rect">
              <a:avLst/>
            </a:prstGeom>
          </p:spPr>
        </p:pic>
        <p:pic>
          <p:nvPicPr>
            <p:cNvPr id="14" name="圖片 13">
              <a:extLst>
                <a:ext uri="{FF2B5EF4-FFF2-40B4-BE49-F238E27FC236}">
                  <a16:creationId xmlns:a16="http://schemas.microsoft.com/office/drawing/2014/main" id="{B2250A3C-BD00-2246-B3DA-6BD7F83A2E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44272" y="1794011"/>
              <a:ext cx="986341" cy="986341"/>
            </a:xfrm>
            <a:prstGeom prst="rect">
              <a:avLst/>
            </a:prstGeom>
          </p:spPr>
        </p:pic>
        <p:pic>
          <p:nvPicPr>
            <p:cNvPr id="18" name="圖片 17">
              <a:extLst>
                <a:ext uri="{FF2B5EF4-FFF2-40B4-BE49-F238E27FC236}">
                  <a16:creationId xmlns:a16="http://schemas.microsoft.com/office/drawing/2014/main" id="{E843A484-4A24-6844-9F0E-4FACA77CD67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47770" y="1948869"/>
              <a:ext cx="1004234" cy="1004234"/>
            </a:xfrm>
            <a:prstGeom prst="rect">
              <a:avLst/>
            </a:prstGeom>
          </p:spPr>
        </p:pic>
      </p:grpSp>
      <p:sp>
        <p:nvSpPr>
          <p:cNvPr id="19" name="內容版面配置區 5">
            <a:extLst>
              <a:ext uri="{FF2B5EF4-FFF2-40B4-BE49-F238E27FC236}">
                <a16:creationId xmlns:a16="http://schemas.microsoft.com/office/drawing/2014/main" id="{9EF9BC26-F1D1-5F4A-83C0-187F1F31C228}"/>
              </a:ext>
            </a:extLst>
          </p:cNvPr>
          <p:cNvSpPr>
            <a:spLocks noGrp="1"/>
          </p:cNvSpPr>
          <p:nvPr>
            <p:ph idx="1"/>
          </p:nvPr>
        </p:nvSpPr>
        <p:spPr>
          <a:xfrm>
            <a:off x="609600" y="1600200"/>
            <a:ext cx="5198368" cy="4800041"/>
          </a:xfrm>
        </p:spPr>
        <p:txBody>
          <a:bodyPr>
            <a:normAutofit/>
          </a:bodyPr>
          <a:lstStyle/>
          <a:p>
            <a:pPr>
              <a:lnSpc>
                <a:spcPct val="150000"/>
              </a:lnSpc>
            </a:pPr>
            <a:r>
              <a:rPr lang="en" altLang="zh-TW" dirty="0"/>
              <a:t>Department Store</a:t>
            </a:r>
          </a:p>
          <a:p>
            <a:pPr lvl="1">
              <a:lnSpc>
                <a:spcPct val="110000"/>
              </a:lnSpc>
            </a:pPr>
            <a:r>
              <a:rPr lang="en" altLang="zh-TW" dirty="0"/>
              <a:t>Discount coupons </a:t>
            </a:r>
          </a:p>
          <a:p>
            <a:pPr>
              <a:lnSpc>
                <a:spcPct val="110000"/>
              </a:lnSpc>
            </a:pPr>
            <a:r>
              <a:rPr lang="en" altLang="zh-TW" dirty="0"/>
              <a:t>Hospital</a:t>
            </a:r>
          </a:p>
          <a:p>
            <a:pPr lvl="1">
              <a:lnSpc>
                <a:spcPct val="150000"/>
              </a:lnSpc>
            </a:pPr>
            <a:r>
              <a:rPr lang="en" altLang="zh-TW" dirty="0"/>
              <a:t>Patient movement</a:t>
            </a:r>
          </a:p>
          <a:p>
            <a:pPr>
              <a:lnSpc>
                <a:spcPct val="150000"/>
              </a:lnSpc>
            </a:pPr>
            <a:r>
              <a:rPr lang="en" altLang="zh-TW" dirty="0"/>
              <a:t>Factory</a:t>
            </a:r>
          </a:p>
          <a:p>
            <a:pPr lvl="1">
              <a:lnSpc>
                <a:spcPct val="150000"/>
              </a:lnSpc>
            </a:pPr>
            <a:r>
              <a:rPr lang="en" altLang="zh-TW" dirty="0"/>
              <a:t>Personnel flow control</a:t>
            </a:r>
          </a:p>
          <a:p>
            <a:pPr>
              <a:lnSpc>
                <a:spcPct val="150000"/>
              </a:lnSpc>
            </a:pPr>
            <a:r>
              <a:rPr lang="en" altLang="zh-TW" dirty="0"/>
              <a:t>Exhibtion </a:t>
            </a:r>
          </a:p>
          <a:p>
            <a:pPr lvl="1">
              <a:lnSpc>
                <a:spcPct val="150000"/>
              </a:lnSpc>
            </a:pPr>
            <a:r>
              <a:rPr lang="en" altLang="zh-TW" dirty="0"/>
              <a:t>Guide Tour</a:t>
            </a:r>
          </a:p>
          <a:p>
            <a:pPr lvl="2"/>
            <a:endParaRPr lang="en-US" altLang="zh-TW" dirty="0"/>
          </a:p>
          <a:p>
            <a:pPr lvl="2"/>
            <a:endParaRPr lang="en-US" altLang="zh-TW" dirty="0"/>
          </a:p>
          <a:p>
            <a:pPr lvl="2"/>
            <a:endParaRPr lang="en-US" altLang="zh-TW" dirty="0"/>
          </a:p>
          <a:p>
            <a:pPr lvl="2"/>
            <a:endParaRPr lang="zh-TW" altLang="en-US" dirty="0"/>
          </a:p>
        </p:txBody>
      </p:sp>
    </p:spTree>
    <p:extLst>
      <p:ext uri="{BB962C8B-B14F-4D97-AF65-F5344CB8AC3E}">
        <p14:creationId xmlns:p14="http://schemas.microsoft.com/office/powerpoint/2010/main" val="552114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35360" y="620688"/>
            <a:ext cx="11449272" cy="990600"/>
          </a:xfrm>
        </p:spPr>
        <p:txBody>
          <a:bodyPr>
            <a:normAutofit fontScale="90000"/>
          </a:bodyPr>
          <a:lstStyle/>
          <a:p>
            <a:r>
              <a:rPr lang="en-US" altLang="zh-TW"/>
              <a:t>Wi-Fi Model with average </a:t>
            </a:r>
            <a:r>
              <a:rPr lang="en-US" altLang="zh-TW" dirty="0"/>
              <a:t>RSSI</a:t>
            </a:r>
            <a:r>
              <a:rPr lang="en-US" altLang="zh-TW"/>
              <a:t> vs. without average </a:t>
            </a:r>
            <a:r>
              <a:rPr lang="en-US" altLang="zh-TW" dirty="0"/>
              <a:t>RSSI</a:t>
            </a:r>
            <a:endParaRPr lang="zh-TW" altLang="en-US" dirty="0"/>
          </a:p>
        </p:txBody>
      </p:sp>
      <p:graphicFrame>
        <p:nvGraphicFramePr>
          <p:cNvPr id="6" name="表格 5">
            <a:extLst>
              <a:ext uri="{FF2B5EF4-FFF2-40B4-BE49-F238E27FC236}">
                <a16:creationId xmlns:a16="http://schemas.microsoft.com/office/drawing/2014/main" id="{DC9E2D03-31A8-404E-9B74-21B707AE726D}"/>
              </a:ext>
            </a:extLst>
          </p:cNvPr>
          <p:cNvGraphicFramePr>
            <a:graphicFrameLocks noGrp="1"/>
          </p:cNvGraphicFramePr>
          <p:nvPr>
            <p:extLst>
              <p:ext uri="{D42A27DB-BD31-4B8C-83A1-F6EECF244321}">
                <p14:modId xmlns:p14="http://schemas.microsoft.com/office/powerpoint/2010/main" val="3872145548"/>
              </p:ext>
            </p:extLst>
          </p:nvPr>
        </p:nvGraphicFramePr>
        <p:xfrm>
          <a:off x="1559496" y="2492896"/>
          <a:ext cx="9001000" cy="2059430"/>
        </p:xfrm>
        <a:graphic>
          <a:graphicData uri="http://schemas.openxmlformats.org/drawingml/2006/table">
            <a:tbl>
              <a:tblPr firstRow="1" bandRow="1">
                <a:tableStyleId>{D7AC3CCA-C797-4891-BE02-D94E43425B78}</a:tableStyleId>
              </a:tblPr>
              <a:tblGrid>
                <a:gridCol w="2876063">
                  <a:extLst>
                    <a:ext uri="{9D8B030D-6E8A-4147-A177-3AD203B41FA5}">
                      <a16:colId xmlns:a16="http://schemas.microsoft.com/office/drawing/2014/main" val="567395498"/>
                    </a:ext>
                  </a:extLst>
                </a:gridCol>
                <a:gridCol w="3124604">
                  <a:extLst>
                    <a:ext uri="{9D8B030D-6E8A-4147-A177-3AD203B41FA5}">
                      <a16:colId xmlns:a16="http://schemas.microsoft.com/office/drawing/2014/main" val="3114348635"/>
                    </a:ext>
                  </a:extLst>
                </a:gridCol>
                <a:gridCol w="3000333">
                  <a:extLst>
                    <a:ext uri="{9D8B030D-6E8A-4147-A177-3AD203B41FA5}">
                      <a16:colId xmlns:a16="http://schemas.microsoft.com/office/drawing/2014/main" val="3063775534"/>
                    </a:ext>
                  </a:extLst>
                </a:gridCol>
              </a:tblGrid>
              <a:tr h="655273">
                <a:tc>
                  <a:txBody>
                    <a:bodyPr/>
                    <a:lstStyle/>
                    <a:p>
                      <a:pPr algn="ctr"/>
                      <a:r>
                        <a:rPr lang="en-US" altLang="zh-TW"/>
                        <a:t>Model</a:t>
                      </a:r>
                      <a:endParaRPr lang="zh-TW" altLang="en-US"/>
                    </a:p>
                  </a:txBody>
                  <a:tcPr/>
                </a:tc>
                <a:tc>
                  <a:txBody>
                    <a:bodyPr/>
                    <a:lstStyle/>
                    <a:p>
                      <a:pPr algn="ctr"/>
                      <a:r>
                        <a:rPr lang="en-US" altLang="zh-TW"/>
                        <a:t>Distance Error(With Average RSSI)</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Distance Error(Without Average RSSI)</a:t>
                      </a:r>
                      <a:endParaRPr lang="zh-TW" altLang="en-US"/>
                    </a:p>
                  </a:txBody>
                  <a:tcPr/>
                </a:tc>
                <a:extLst>
                  <a:ext uri="{0D108BD9-81ED-4DB2-BD59-A6C34878D82A}">
                    <a16:rowId xmlns:a16="http://schemas.microsoft.com/office/drawing/2014/main" val="85762910"/>
                  </a:ext>
                </a:extLst>
              </a:tr>
              <a:tr h="374442">
                <a:tc>
                  <a:txBody>
                    <a:bodyPr/>
                    <a:lstStyle/>
                    <a:p>
                      <a:pPr algn="ctr"/>
                      <a:r>
                        <a:rPr lang="en-US" altLang="zh-TW"/>
                        <a:t>Linear Regression</a:t>
                      </a:r>
                      <a:endParaRPr lang="zh-TW" altLang="en-US"/>
                    </a:p>
                  </a:txBody>
                  <a:tcPr/>
                </a:tc>
                <a:tc>
                  <a:txBody>
                    <a:bodyPr/>
                    <a:lstStyle/>
                    <a:p>
                      <a:pPr marL="0" algn="ctr" defTabSz="914400" rtl="0" eaLnBrk="1" latinLnBrk="0" hangingPunct="1"/>
                      <a:r>
                        <a:rPr lang="en-US" altLang="zh-TW" sz="1800" kern="1200" dirty="0"/>
                        <a:t>1.47m</a:t>
                      </a:r>
                      <a:endParaRPr lang="zh-TW" altLang="en-US" sz="1800" kern="1200" dirty="0">
                        <a:solidFill>
                          <a:schemeClr val="dk1"/>
                        </a:solidFill>
                        <a:latin typeface="+mn-lt"/>
                        <a:ea typeface="+mn-ea"/>
                        <a:cs typeface="+mn-cs"/>
                      </a:endParaRPr>
                    </a:p>
                  </a:txBody>
                  <a:tcPr/>
                </a:tc>
                <a:tc>
                  <a:txBody>
                    <a:bodyPr/>
                    <a:lstStyle/>
                    <a:p>
                      <a:pPr algn="ctr"/>
                      <a:r>
                        <a:rPr lang="en-US" altLang="zh-TW" b="0">
                          <a:solidFill>
                            <a:schemeClr val="tx1"/>
                          </a:solidFill>
                        </a:rPr>
                        <a:t>2.13m</a:t>
                      </a:r>
                      <a:endParaRPr lang="zh-TW" altLang="en-US" b="0">
                        <a:solidFill>
                          <a:schemeClr val="tx1"/>
                        </a:solidFill>
                      </a:endParaRPr>
                    </a:p>
                  </a:txBody>
                  <a:tcPr/>
                </a:tc>
                <a:extLst>
                  <a:ext uri="{0D108BD9-81ED-4DB2-BD59-A6C34878D82A}">
                    <a16:rowId xmlns:a16="http://schemas.microsoft.com/office/drawing/2014/main" val="299534208"/>
                  </a:ext>
                </a:extLst>
              </a:tr>
              <a:tr h="374442">
                <a:tc>
                  <a:txBody>
                    <a:bodyPr/>
                    <a:lstStyle/>
                    <a:p>
                      <a:pPr algn="ctr"/>
                      <a:r>
                        <a:rPr lang="en-US" altLang="zh-TW"/>
                        <a:t>Bayesian Ridge</a:t>
                      </a:r>
                      <a:endParaRPr lang="zh-TW" altLang="en-US"/>
                    </a:p>
                  </a:txBody>
                  <a:tcPr/>
                </a:tc>
                <a:tc>
                  <a:txBody>
                    <a:bodyPr/>
                    <a:lstStyle/>
                    <a:p>
                      <a:pPr marL="0" algn="ctr" defTabSz="914400" rtl="0" eaLnBrk="1" latinLnBrk="0" hangingPunct="1"/>
                      <a:r>
                        <a:rPr lang="en-US" altLang="zh-TW" sz="1800" b="1" kern="1200" dirty="0">
                          <a:solidFill>
                            <a:schemeClr val="accent2"/>
                          </a:solidFill>
                        </a:rPr>
                        <a:t>1.46m</a:t>
                      </a:r>
                      <a:endParaRPr lang="zh-TW" altLang="en-US" sz="1800" b="1" kern="1200" dirty="0">
                        <a:solidFill>
                          <a:schemeClr val="accent2"/>
                        </a:solidFill>
                        <a:latin typeface="+mn-lt"/>
                        <a:ea typeface="+mn-ea"/>
                        <a:cs typeface="+mn-cs"/>
                      </a:endParaRPr>
                    </a:p>
                  </a:txBody>
                  <a:tcPr/>
                </a:tc>
                <a:tc>
                  <a:txBody>
                    <a:bodyPr/>
                    <a:lstStyle/>
                    <a:p>
                      <a:pPr algn="ctr"/>
                      <a:r>
                        <a:rPr lang="en-US" altLang="zh-TW"/>
                        <a:t>2.13m</a:t>
                      </a:r>
                      <a:endParaRPr lang="zh-TW" altLang="en-US"/>
                    </a:p>
                  </a:txBody>
                  <a:tcPr/>
                </a:tc>
                <a:extLst>
                  <a:ext uri="{0D108BD9-81ED-4DB2-BD59-A6C34878D82A}">
                    <a16:rowId xmlns:a16="http://schemas.microsoft.com/office/drawing/2014/main" val="3817841994"/>
                  </a:ext>
                </a:extLst>
              </a:tr>
              <a:tr h="655273">
                <a:tc>
                  <a:txBody>
                    <a:bodyPr/>
                    <a:lstStyle/>
                    <a:p>
                      <a:pPr algn="ctr"/>
                      <a:r>
                        <a:rPr lang="en-US" altLang="zh-TW"/>
                        <a:t>Gradient Boosting Regressor</a:t>
                      </a:r>
                      <a:endParaRPr lang="zh-TW" altLang="en-US"/>
                    </a:p>
                  </a:txBody>
                  <a:tcPr/>
                </a:tc>
                <a:tc>
                  <a:txBody>
                    <a:bodyPr/>
                    <a:lstStyle/>
                    <a:p>
                      <a:pPr marL="0" algn="ctr" defTabSz="914400" rtl="0" eaLnBrk="1" latinLnBrk="0" hangingPunct="1"/>
                      <a:r>
                        <a:rPr lang="en-US" altLang="zh-TW" sz="1800" kern="1200" dirty="0"/>
                        <a:t>1.66m</a:t>
                      </a:r>
                      <a:endParaRPr lang="zh-TW" altLang="en-US" sz="1800" kern="1200" dirty="0">
                        <a:solidFill>
                          <a:schemeClr val="dk1"/>
                        </a:solidFill>
                        <a:latin typeface="+mn-lt"/>
                        <a:ea typeface="+mn-ea"/>
                        <a:cs typeface="+mn-cs"/>
                      </a:endParaRPr>
                    </a:p>
                  </a:txBody>
                  <a:tcPr/>
                </a:tc>
                <a:tc>
                  <a:txBody>
                    <a:bodyPr/>
                    <a:lstStyle/>
                    <a:p>
                      <a:pPr algn="ctr"/>
                      <a:r>
                        <a:rPr lang="en-US" altLang="zh-TW" dirty="0">
                          <a:solidFill>
                            <a:srgbClr val="FF0000"/>
                          </a:solidFill>
                        </a:rPr>
                        <a:t>2.23m</a:t>
                      </a:r>
                      <a:endParaRPr lang="zh-TW" altLang="en-US" dirty="0">
                        <a:solidFill>
                          <a:srgbClr val="FF0000"/>
                        </a:solidFill>
                      </a:endParaRPr>
                    </a:p>
                  </a:txBody>
                  <a:tcPr/>
                </a:tc>
                <a:extLst>
                  <a:ext uri="{0D108BD9-81ED-4DB2-BD59-A6C34878D82A}">
                    <a16:rowId xmlns:a16="http://schemas.microsoft.com/office/drawing/2014/main" val="320895633"/>
                  </a:ext>
                </a:extLst>
              </a:tr>
            </a:tbl>
          </a:graphicData>
        </a:graphic>
      </p:graphicFrame>
      <p:sp>
        <p:nvSpPr>
          <p:cNvPr id="4" name="投影片編號版面配置區 3">
            <a:extLst>
              <a:ext uri="{FF2B5EF4-FFF2-40B4-BE49-F238E27FC236}">
                <a16:creationId xmlns:a16="http://schemas.microsoft.com/office/drawing/2014/main" id="{E167E350-BB92-B74D-8231-47629BC564C4}"/>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50</a:t>
            </a:fld>
            <a:endParaRPr lang="zh-TW" altLang="en-US" dirty="0"/>
          </a:p>
        </p:txBody>
      </p:sp>
      <p:sp>
        <p:nvSpPr>
          <p:cNvPr id="2" name="矩形 1">
            <a:extLst>
              <a:ext uri="{FF2B5EF4-FFF2-40B4-BE49-F238E27FC236}">
                <a16:creationId xmlns:a16="http://schemas.microsoft.com/office/drawing/2014/main" id="{1B00D2CB-C00C-E149-A0E1-A9E2DE768177}"/>
              </a:ext>
            </a:extLst>
          </p:cNvPr>
          <p:cNvSpPr/>
          <p:nvPr/>
        </p:nvSpPr>
        <p:spPr>
          <a:xfrm>
            <a:off x="1529904" y="2123564"/>
            <a:ext cx="729687" cy="369332"/>
          </a:xfrm>
          <a:prstGeom prst="rect">
            <a:avLst/>
          </a:prstGeom>
        </p:spPr>
        <p:txBody>
          <a:bodyPr wrap="none">
            <a:spAutoFit/>
          </a:bodyPr>
          <a:lstStyle/>
          <a:p>
            <a:r>
              <a:rPr kumimoji="1" lang="en-US" altLang="zh-TW"/>
              <a:t>K</a:t>
            </a:r>
            <a:r>
              <a:rPr kumimoji="1" lang="zh-TW" altLang="en-US"/>
              <a:t> </a:t>
            </a:r>
            <a:r>
              <a:rPr kumimoji="1" lang="en-US" altLang="zh-TW"/>
              <a:t>= 5</a:t>
            </a:r>
            <a:endParaRPr lang="zh-TW" altLang="en-US"/>
          </a:p>
        </p:txBody>
      </p:sp>
    </p:spTree>
    <p:extLst>
      <p:ext uri="{BB962C8B-B14F-4D97-AF65-F5344CB8AC3E}">
        <p14:creationId xmlns:p14="http://schemas.microsoft.com/office/powerpoint/2010/main" val="383119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70768" y="596106"/>
            <a:ext cx="10972800" cy="990600"/>
          </a:xfrm>
        </p:spPr>
        <p:txBody>
          <a:bodyPr>
            <a:normAutofit/>
          </a:bodyPr>
          <a:lstStyle/>
          <a:p>
            <a:r>
              <a:rPr lang="en-US" altLang="zh-TW" dirty="0"/>
              <a:t>Wi-Fi 2.4G vs. 5G vs. 2.4G + 5G Distance Error</a:t>
            </a:r>
            <a:endParaRPr lang="zh-TW" altLang="en-US" dirty="0"/>
          </a:p>
        </p:txBody>
      </p:sp>
      <p:graphicFrame>
        <p:nvGraphicFramePr>
          <p:cNvPr id="6" name="表格 5">
            <a:extLst>
              <a:ext uri="{FF2B5EF4-FFF2-40B4-BE49-F238E27FC236}">
                <a16:creationId xmlns:a16="http://schemas.microsoft.com/office/drawing/2014/main" id="{DC9E2D03-31A8-404E-9B74-21B707AE726D}"/>
              </a:ext>
            </a:extLst>
          </p:cNvPr>
          <p:cNvGraphicFramePr>
            <a:graphicFrameLocks noGrp="1"/>
          </p:cNvGraphicFramePr>
          <p:nvPr>
            <p:extLst>
              <p:ext uri="{D42A27DB-BD31-4B8C-83A1-F6EECF244321}">
                <p14:modId xmlns:p14="http://schemas.microsoft.com/office/powerpoint/2010/main" val="1454185261"/>
              </p:ext>
            </p:extLst>
          </p:nvPr>
        </p:nvGraphicFramePr>
        <p:xfrm>
          <a:off x="1559496" y="2492896"/>
          <a:ext cx="9361040" cy="2952328"/>
        </p:xfrm>
        <a:graphic>
          <a:graphicData uri="http://schemas.openxmlformats.org/drawingml/2006/table">
            <a:tbl>
              <a:tblPr firstRow="1" bandRow="1">
                <a:tableStyleId>{D7AC3CCA-C797-4891-BE02-D94E43425B78}</a:tableStyleId>
              </a:tblPr>
              <a:tblGrid>
                <a:gridCol w="2243329">
                  <a:extLst>
                    <a:ext uri="{9D8B030D-6E8A-4147-A177-3AD203B41FA5}">
                      <a16:colId xmlns:a16="http://schemas.microsoft.com/office/drawing/2014/main" val="567395498"/>
                    </a:ext>
                  </a:extLst>
                </a:gridCol>
                <a:gridCol w="2437191">
                  <a:extLst>
                    <a:ext uri="{9D8B030D-6E8A-4147-A177-3AD203B41FA5}">
                      <a16:colId xmlns:a16="http://schemas.microsoft.com/office/drawing/2014/main" val="3114348635"/>
                    </a:ext>
                  </a:extLst>
                </a:gridCol>
                <a:gridCol w="2340260">
                  <a:extLst>
                    <a:ext uri="{9D8B030D-6E8A-4147-A177-3AD203B41FA5}">
                      <a16:colId xmlns:a16="http://schemas.microsoft.com/office/drawing/2014/main" val="3063775534"/>
                    </a:ext>
                  </a:extLst>
                </a:gridCol>
                <a:gridCol w="2340260">
                  <a:extLst>
                    <a:ext uri="{9D8B030D-6E8A-4147-A177-3AD203B41FA5}">
                      <a16:colId xmlns:a16="http://schemas.microsoft.com/office/drawing/2014/main" val="3861975371"/>
                    </a:ext>
                  </a:extLst>
                </a:gridCol>
              </a:tblGrid>
              <a:tr h="939376">
                <a:tc>
                  <a:txBody>
                    <a:bodyPr/>
                    <a:lstStyle/>
                    <a:p>
                      <a:pPr algn="ctr"/>
                      <a:r>
                        <a:rPr lang="en-US" altLang="zh-TW"/>
                        <a:t>Model</a:t>
                      </a:r>
                      <a:endParaRPr lang="zh-TW" altLang="en-US"/>
                    </a:p>
                  </a:txBody>
                  <a:tcPr/>
                </a:tc>
                <a:tc>
                  <a:txBody>
                    <a:bodyPr/>
                    <a:lstStyle/>
                    <a:p>
                      <a:pPr algn="ctr"/>
                      <a:r>
                        <a:rPr lang="en-US" altLang="zh-TW"/>
                        <a:t>2.4GHz</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5GHz</a:t>
                      </a:r>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a:t>2.4GHz+5GHZ</a:t>
                      </a:r>
                      <a:endParaRPr lang="zh-TW" altLang="en-US"/>
                    </a:p>
                  </a:txBody>
                  <a:tcPr/>
                </a:tc>
                <a:extLst>
                  <a:ext uri="{0D108BD9-81ED-4DB2-BD59-A6C34878D82A}">
                    <a16:rowId xmlns:a16="http://schemas.microsoft.com/office/drawing/2014/main" val="85762910"/>
                  </a:ext>
                </a:extLst>
              </a:tr>
              <a:tr h="536788">
                <a:tc>
                  <a:txBody>
                    <a:bodyPr/>
                    <a:lstStyle/>
                    <a:p>
                      <a:pPr algn="ctr"/>
                      <a:r>
                        <a:rPr lang="en-US" altLang="zh-TW"/>
                        <a:t>Linear Regression</a:t>
                      </a:r>
                      <a:endParaRPr lang="zh-TW" altLang="en-US"/>
                    </a:p>
                  </a:txBody>
                  <a:tcPr/>
                </a:tc>
                <a:tc>
                  <a:txBody>
                    <a:bodyPr/>
                    <a:lstStyle/>
                    <a:p>
                      <a:pPr algn="ctr"/>
                      <a:r>
                        <a:rPr lang="en-US" altLang="zh-TW" sz="1800" kern="1200">
                          <a:solidFill>
                            <a:schemeClr val="dk1"/>
                          </a:solidFill>
                          <a:latin typeface="+mn-lt"/>
                          <a:ea typeface="+mn-ea"/>
                          <a:cs typeface="+mn-cs"/>
                        </a:rPr>
                        <a:t>1.71m</a:t>
                      </a:r>
                      <a:endParaRPr lang="zh-TW" altLang="en-US" sz="1800" kern="1200">
                        <a:solidFill>
                          <a:schemeClr val="dk1"/>
                        </a:solidFill>
                        <a:latin typeface="+mn-lt"/>
                        <a:ea typeface="+mn-ea"/>
                        <a:cs typeface="+mn-cs"/>
                      </a:endParaRPr>
                    </a:p>
                  </a:txBody>
                  <a:tcPr/>
                </a:tc>
                <a:tc>
                  <a:txBody>
                    <a:bodyPr/>
                    <a:lstStyle/>
                    <a:p>
                      <a:pPr algn="ctr"/>
                      <a:r>
                        <a:rPr lang="en-US" altLang="zh-TW" sz="1800" kern="1200">
                          <a:solidFill>
                            <a:schemeClr val="dk1"/>
                          </a:solidFill>
                          <a:latin typeface="+mn-lt"/>
                          <a:ea typeface="+mn-ea"/>
                          <a:cs typeface="+mn-cs"/>
                        </a:rPr>
                        <a:t>1.51m</a:t>
                      </a:r>
                      <a:endParaRPr lang="zh-TW" altLang="en-US" sz="1800" kern="1200">
                        <a:solidFill>
                          <a:schemeClr val="dk1"/>
                        </a:solidFill>
                        <a:latin typeface="+mn-lt"/>
                        <a:ea typeface="+mn-ea"/>
                        <a:cs typeface="+mn-cs"/>
                      </a:endParaRPr>
                    </a:p>
                  </a:txBody>
                  <a:tcPr/>
                </a:tc>
                <a:tc>
                  <a:txBody>
                    <a:bodyPr/>
                    <a:lstStyle/>
                    <a:p>
                      <a:pPr algn="ctr"/>
                      <a:r>
                        <a:rPr lang="en-US" altLang="zh-TW" sz="1800" kern="1200">
                          <a:solidFill>
                            <a:schemeClr val="dk1"/>
                          </a:solidFill>
                          <a:latin typeface="+mn-lt"/>
                          <a:ea typeface="+mn-ea"/>
                          <a:cs typeface="+mn-cs"/>
                        </a:rPr>
                        <a:t>1.47m</a:t>
                      </a:r>
                      <a:endParaRPr lang="zh-TW" altLang="en-US" sz="1800" kern="1200">
                        <a:solidFill>
                          <a:schemeClr val="dk1"/>
                        </a:solidFill>
                        <a:latin typeface="+mn-lt"/>
                        <a:ea typeface="+mn-ea"/>
                        <a:cs typeface="+mn-cs"/>
                      </a:endParaRPr>
                    </a:p>
                  </a:txBody>
                  <a:tcPr/>
                </a:tc>
                <a:extLst>
                  <a:ext uri="{0D108BD9-81ED-4DB2-BD59-A6C34878D82A}">
                    <a16:rowId xmlns:a16="http://schemas.microsoft.com/office/drawing/2014/main" val="299534208"/>
                  </a:ext>
                </a:extLst>
              </a:tr>
              <a:tr h="536788">
                <a:tc>
                  <a:txBody>
                    <a:bodyPr/>
                    <a:lstStyle/>
                    <a:p>
                      <a:pPr algn="ctr"/>
                      <a:r>
                        <a:rPr lang="en-US" altLang="zh-TW"/>
                        <a:t>Bayesian Ridge</a:t>
                      </a:r>
                      <a:endParaRPr lang="zh-TW" altLang="en-US"/>
                    </a:p>
                  </a:txBody>
                  <a:tcPr/>
                </a:tc>
                <a:tc>
                  <a:txBody>
                    <a:bodyPr/>
                    <a:lstStyle/>
                    <a:p>
                      <a:pPr algn="ctr"/>
                      <a:r>
                        <a:rPr lang="en-US" altLang="zh-TW" sz="1800" b="1" kern="1200">
                          <a:solidFill>
                            <a:srgbClr val="FF0000"/>
                          </a:solidFill>
                          <a:latin typeface="+mn-lt"/>
                          <a:ea typeface="+mn-ea"/>
                          <a:cs typeface="+mn-cs"/>
                        </a:rPr>
                        <a:t>1.76m</a:t>
                      </a:r>
                      <a:endParaRPr lang="zh-TW" altLang="en-US" sz="1800" b="1" kern="1200">
                        <a:solidFill>
                          <a:srgbClr val="FF0000"/>
                        </a:solidFill>
                        <a:latin typeface="+mn-lt"/>
                        <a:ea typeface="+mn-ea"/>
                        <a:cs typeface="+mn-cs"/>
                      </a:endParaRPr>
                    </a:p>
                  </a:txBody>
                  <a:tcPr/>
                </a:tc>
                <a:tc>
                  <a:txBody>
                    <a:bodyPr/>
                    <a:lstStyle/>
                    <a:p>
                      <a:pPr algn="ctr"/>
                      <a:r>
                        <a:rPr lang="en-US" altLang="zh-TW" sz="1800" kern="1200">
                          <a:solidFill>
                            <a:schemeClr val="dk1"/>
                          </a:solidFill>
                          <a:latin typeface="+mn-lt"/>
                          <a:ea typeface="+mn-ea"/>
                          <a:cs typeface="+mn-cs"/>
                        </a:rPr>
                        <a:t>1.51m</a:t>
                      </a:r>
                      <a:endParaRPr lang="zh-TW" altLang="en-US" sz="1800" kern="1200">
                        <a:solidFill>
                          <a:schemeClr val="dk1"/>
                        </a:solidFill>
                        <a:latin typeface="+mn-lt"/>
                        <a:ea typeface="+mn-ea"/>
                        <a:cs typeface="+mn-cs"/>
                      </a:endParaRPr>
                    </a:p>
                  </a:txBody>
                  <a:tcPr/>
                </a:tc>
                <a:tc>
                  <a:txBody>
                    <a:bodyPr/>
                    <a:lstStyle/>
                    <a:p>
                      <a:pPr marL="0" algn="ctr" defTabSz="914400" rtl="0" eaLnBrk="1" latinLnBrk="0" hangingPunct="1"/>
                      <a:r>
                        <a:rPr lang="en-US" altLang="zh-TW" sz="1800" b="1" kern="1200">
                          <a:solidFill>
                            <a:schemeClr val="accent2"/>
                          </a:solidFill>
                          <a:latin typeface="+mn-lt"/>
                          <a:ea typeface="+mn-ea"/>
                          <a:cs typeface="+mn-cs"/>
                        </a:rPr>
                        <a:t>1.46m</a:t>
                      </a:r>
                      <a:endParaRPr lang="zh-TW" altLang="en-US" sz="1800" b="1" kern="1200">
                        <a:solidFill>
                          <a:schemeClr val="accent2"/>
                        </a:solidFill>
                        <a:latin typeface="+mn-lt"/>
                        <a:ea typeface="+mn-ea"/>
                        <a:cs typeface="+mn-cs"/>
                      </a:endParaRPr>
                    </a:p>
                  </a:txBody>
                  <a:tcPr/>
                </a:tc>
                <a:extLst>
                  <a:ext uri="{0D108BD9-81ED-4DB2-BD59-A6C34878D82A}">
                    <a16:rowId xmlns:a16="http://schemas.microsoft.com/office/drawing/2014/main" val="3817841994"/>
                  </a:ext>
                </a:extLst>
              </a:tr>
              <a:tr h="939376">
                <a:tc>
                  <a:txBody>
                    <a:bodyPr/>
                    <a:lstStyle/>
                    <a:p>
                      <a:pPr algn="ctr"/>
                      <a:r>
                        <a:rPr lang="en-US" altLang="zh-TW"/>
                        <a:t>Gradient Boosting Regressor</a:t>
                      </a:r>
                      <a:endParaRPr lang="zh-TW" altLang="en-US"/>
                    </a:p>
                  </a:txBody>
                  <a:tcPr/>
                </a:tc>
                <a:tc>
                  <a:txBody>
                    <a:bodyPr/>
                    <a:lstStyle/>
                    <a:p>
                      <a:pPr algn="ctr"/>
                      <a:r>
                        <a:rPr lang="en-US" altLang="zh-TW" sz="1800" kern="1200">
                          <a:solidFill>
                            <a:schemeClr val="dk1"/>
                          </a:solidFill>
                          <a:latin typeface="+mn-lt"/>
                          <a:ea typeface="+mn-ea"/>
                          <a:cs typeface="+mn-cs"/>
                        </a:rPr>
                        <a:t>2.00m</a:t>
                      </a:r>
                      <a:endParaRPr lang="zh-TW" altLang="en-US" sz="1800" kern="1200">
                        <a:solidFill>
                          <a:schemeClr val="dk1"/>
                        </a:solidFill>
                        <a:latin typeface="+mn-lt"/>
                        <a:ea typeface="+mn-ea"/>
                        <a:cs typeface="+mn-cs"/>
                      </a:endParaRPr>
                    </a:p>
                  </a:txBody>
                  <a:tcPr/>
                </a:tc>
                <a:tc>
                  <a:txBody>
                    <a:bodyPr/>
                    <a:lstStyle/>
                    <a:p>
                      <a:pPr algn="ctr"/>
                      <a:r>
                        <a:rPr lang="en-US" altLang="zh-TW" sz="1800" kern="1200">
                          <a:solidFill>
                            <a:schemeClr val="dk1"/>
                          </a:solidFill>
                          <a:latin typeface="+mn-lt"/>
                          <a:ea typeface="+mn-ea"/>
                          <a:cs typeface="+mn-cs"/>
                        </a:rPr>
                        <a:t>1.72m</a:t>
                      </a:r>
                      <a:endParaRPr lang="zh-TW" altLang="en-US" sz="1800" kern="1200">
                        <a:solidFill>
                          <a:schemeClr val="dk1"/>
                        </a:solidFill>
                        <a:latin typeface="+mn-lt"/>
                        <a:ea typeface="+mn-ea"/>
                        <a:cs typeface="+mn-cs"/>
                      </a:endParaRPr>
                    </a:p>
                  </a:txBody>
                  <a:tcPr/>
                </a:tc>
                <a:tc>
                  <a:txBody>
                    <a:bodyPr/>
                    <a:lstStyle/>
                    <a:p>
                      <a:pPr marL="0" algn="ctr" defTabSz="914400" rtl="0" eaLnBrk="1" latinLnBrk="0" hangingPunct="1"/>
                      <a:r>
                        <a:rPr lang="en-US" altLang="zh-TW" sz="1800" kern="1200" dirty="0">
                          <a:solidFill>
                            <a:schemeClr val="dk1"/>
                          </a:solidFill>
                          <a:latin typeface="+mn-lt"/>
                          <a:ea typeface="+mn-ea"/>
                          <a:cs typeface="+mn-cs"/>
                        </a:rPr>
                        <a:t>1.68m</a:t>
                      </a:r>
                      <a:endParaRPr lang="zh-TW" altLang="en-US" sz="1800" kern="1200" dirty="0">
                        <a:solidFill>
                          <a:schemeClr val="dk1"/>
                        </a:solidFill>
                        <a:latin typeface="+mn-lt"/>
                        <a:ea typeface="+mn-ea"/>
                        <a:cs typeface="+mn-cs"/>
                      </a:endParaRPr>
                    </a:p>
                  </a:txBody>
                  <a:tcPr/>
                </a:tc>
                <a:extLst>
                  <a:ext uri="{0D108BD9-81ED-4DB2-BD59-A6C34878D82A}">
                    <a16:rowId xmlns:a16="http://schemas.microsoft.com/office/drawing/2014/main" val="320895633"/>
                  </a:ext>
                </a:extLst>
              </a:tr>
            </a:tbl>
          </a:graphicData>
        </a:graphic>
      </p:graphicFrame>
      <p:sp>
        <p:nvSpPr>
          <p:cNvPr id="4" name="投影片編號版面配置區 3">
            <a:extLst>
              <a:ext uri="{FF2B5EF4-FFF2-40B4-BE49-F238E27FC236}">
                <a16:creationId xmlns:a16="http://schemas.microsoft.com/office/drawing/2014/main" id="{D37C385F-D0B9-2440-83B3-23B47C37AC10}"/>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51</a:t>
            </a:fld>
            <a:endParaRPr lang="zh-TW" altLang="en-US" dirty="0"/>
          </a:p>
        </p:txBody>
      </p:sp>
      <p:sp>
        <p:nvSpPr>
          <p:cNvPr id="2" name="矩形 1">
            <a:extLst>
              <a:ext uri="{FF2B5EF4-FFF2-40B4-BE49-F238E27FC236}">
                <a16:creationId xmlns:a16="http://schemas.microsoft.com/office/drawing/2014/main" id="{BB422D2E-6375-6640-878F-166556E714EF}"/>
              </a:ext>
            </a:extLst>
          </p:cNvPr>
          <p:cNvSpPr/>
          <p:nvPr/>
        </p:nvSpPr>
        <p:spPr>
          <a:xfrm>
            <a:off x="1529904" y="2123440"/>
            <a:ext cx="729687" cy="369332"/>
          </a:xfrm>
          <a:prstGeom prst="rect">
            <a:avLst/>
          </a:prstGeom>
        </p:spPr>
        <p:txBody>
          <a:bodyPr wrap="none">
            <a:spAutoFit/>
          </a:bodyPr>
          <a:lstStyle/>
          <a:p>
            <a:r>
              <a:rPr kumimoji="1" lang="en-US" altLang="zh-TW"/>
              <a:t>K = 5</a:t>
            </a:r>
            <a:endParaRPr lang="zh-TW" altLang="en-US"/>
          </a:p>
        </p:txBody>
      </p:sp>
    </p:spTree>
    <p:extLst>
      <p:ext uri="{BB962C8B-B14F-4D97-AF65-F5344CB8AC3E}">
        <p14:creationId xmlns:p14="http://schemas.microsoft.com/office/powerpoint/2010/main" val="3223561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Wi-Fi Model Visualization</a:t>
            </a:r>
            <a:r>
              <a:rPr lang="zh-TW" altLang="en-US" dirty="0"/>
              <a:t> </a:t>
            </a:r>
            <a:r>
              <a:rPr lang="en-US" altLang="zh-TW" dirty="0"/>
              <a:t>– Linear Regression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52</a:t>
            </a:fld>
            <a:endParaRPr lang="zh-TW" altLang="en-US" dirty="0"/>
          </a:p>
        </p:txBody>
      </p:sp>
      <p:sp>
        <p:nvSpPr>
          <p:cNvPr id="10" name="矩形 9">
            <a:extLst>
              <a:ext uri="{FF2B5EF4-FFF2-40B4-BE49-F238E27FC236}">
                <a16:creationId xmlns:a16="http://schemas.microsoft.com/office/drawing/2014/main" id="{243DAD8E-5D09-7542-9F9D-F5F86070E5B1}"/>
              </a:ext>
            </a:extLst>
          </p:cNvPr>
          <p:cNvSpPr/>
          <p:nvPr/>
        </p:nvSpPr>
        <p:spPr>
          <a:xfrm>
            <a:off x="1855666" y="2124860"/>
            <a:ext cx="966931" cy="369332"/>
          </a:xfrm>
          <a:prstGeom prst="rect">
            <a:avLst/>
          </a:prstGeom>
        </p:spPr>
        <p:txBody>
          <a:bodyPr wrap="none">
            <a:spAutoFit/>
          </a:bodyPr>
          <a:lstStyle/>
          <a:p>
            <a:r>
              <a:rPr lang="en-US" altLang="zh-TW" dirty="0"/>
              <a:t>2.4GHz</a:t>
            </a:r>
            <a:endParaRPr lang="zh-TW" altLang="en-US"/>
          </a:p>
        </p:txBody>
      </p:sp>
      <p:sp>
        <p:nvSpPr>
          <p:cNvPr id="11" name="矩形 10">
            <a:extLst>
              <a:ext uri="{FF2B5EF4-FFF2-40B4-BE49-F238E27FC236}">
                <a16:creationId xmlns:a16="http://schemas.microsoft.com/office/drawing/2014/main" id="{3589A0A5-AE04-CC46-B274-A6E27948C292}"/>
              </a:ext>
            </a:extLst>
          </p:cNvPr>
          <p:cNvSpPr/>
          <p:nvPr/>
        </p:nvSpPr>
        <p:spPr>
          <a:xfrm>
            <a:off x="5791576" y="2129852"/>
            <a:ext cx="774571" cy="369332"/>
          </a:xfrm>
          <a:prstGeom prst="rect">
            <a:avLst/>
          </a:prstGeom>
        </p:spPr>
        <p:txBody>
          <a:bodyPr wrap="none">
            <a:spAutoFit/>
          </a:bodyPr>
          <a:lstStyle/>
          <a:p>
            <a:r>
              <a:rPr lang="en-US" altLang="zh-TW"/>
              <a:t>5GHz</a:t>
            </a:r>
            <a:endParaRPr lang="zh-TW" altLang="en-US"/>
          </a:p>
        </p:txBody>
      </p:sp>
      <p:sp>
        <p:nvSpPr>
          <p:cNvPr id="13" name="矩形 12">
            <a:extLst>
              <a:ext uri="{FF2B5EF4-FFF2-40B4-BE49-F238E27FC236}">
                <a16:creationId xmlns:a16="http://schemas.microsoft.com/office/drawing/2014/main" id="{9F0F187E-5CDA-C34A-A5F2-EDF3BCD5F0E8}"/>
              </a:ext>
            </a:extLst>
          </p:cNvPr>
          <p:cNvSpPr/>
          <p:nvPr/>
        </p:nvSpPr>
        <p:spPr>
          <a:xfrm>
            <a:off x="8867358" y="2145953"/>
            <a:ext cx="1819729" cy="369332"/>
          </a:xfrm>
          <a:prstGeom prst="rect">
            <a:avLst/>
          </a:prstGeom>
        </p:spPr>
        <p:txBody>
          <a:bodyPr wrap="none">
            <a:spAutoFit/>
          </a:bodyPr>
          <a:lstStyle/>
          <a:p>
            <a:r>
              <a:rPr lang="en-US" altLang="zh-TW"/>
              <a:t>2.4GHz + 5GHz</a:t>
            </a:r>
            <a:endParaRPr lang="zh-TW" altLang="en-US"/>
          </a:p>
        </p:txBody>
      </p:sp>
      <p:pic>
        <p:nvPicPr>
          <p:cNvPr id="18" name="圖片 17" descr="C:\Users\user\AppData\Local\Microsoft\Windows\INetCache\Content.MSO\2DB29865.tmp">
            <a:extLst>
              <a:ext uri="{FF2B5EF4-FFF2-40B4-BE49-F238E27FC236}">
                <a16:creationId xmlns:a16="http://schemas.microsoft.com/office/drawing/2014/main" id="{A5240209-D06A-4042-88EB-5BB6A6C972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5981" y="2515285"/>
            <a:ext cx="3665617" cy="2565014"/>
          </a:xfrm>
          <a:prstGeom prst="rect">
            <a:avLst/>
          </a:prstGeom>
          <a:noFill/>
          <a:ln>
            <a:noFill/>
          </a:ln>
        </p:spPr>
      </p:pic>
      <p:pic>
        <p:nvPicPr>
          <p:cNvPr id="19" name="圖片 18" descr="C:\Users\user\AppData\Local\Microsoft\Windows\INetCache\Content.MSO\C2DC4CBB.tmp">
            <a:extLst>
              <a:ext uri="{FF2B5EF4-FFF2-40B4-BE49-F238E27FC236}">
                <a16:creationId xmlns:a16="http://schemas.microsoft.com/office/drawing/2014/main" id="{F7B13A00-03ED-834A-BC57-8D40DE1619A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51485" y="2525687"/>
            <a:ext cx="3665617" cy="2565014"/>
          </a:xfrm>
          <a:prstGeom prst="rect">
            <a:avLst/>
          </a:prstGeom>
          <a:noFill/>
          <a:ln>
            <a:noFill/>
          </a:ln>
        </p:spPr>
      </p:pic>
      <p:pic>
        <p:nvPicPr>
          <p:cNvPr id="20" name="圖片 19" descr="C:\Users\user\AppData\Local\Microsoft\Windows\INetCache\Content.MSO\65034181.tmp">
            <a:extLst>
              <a:ext uri="{FF2B5EF4-FFF2-40B4-BE49-F238E27FC236}">
                <a16:creationId xmlns:a16="http://schemas.microsoft.com/office/drawing/2014/main" id="{EE06E5EA-9B71-1146-88F3-E4E3AF5C525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944415" y="2528844"/>
            <a:ext cx="3665617" cy="2565014"/>
          </a:xfrm>
          <a:prstGeom prst="rect">
            <a:avLst/>
          </a:prstGeom>
          <a:noFill/>
          <a:ln>
            <a:noFill/>
          </a:ln>
        </p:spPr>
      </p:pic>
      <p:sp>
        <p:nvSpPr>
          <p:cNvPr id="2" name="橢圓 1">
            <a:extLst>
              <a:ext uri="{FF2B5EF4-FFF2-40B4-BE49-F238E27FC236}">
                <a16:creationId xmlns:a16="http://schemas.microsoft.com/office/drawing/2014/main" id="{576AF2AA-3D55-6649-AEBE-A2BEC428BD87}"/>
              </a:ext>
            </a:extLst>
          </p:cNvPr>
          <p:cNvSpPr/>
          <p:nvPr/>
        </p:nvSpPr>
        <p:spPr>
          <a:xfrm>
            <a:off x="1415480" y="3376146"/>
            <a:ext cx="1296144" cy="988958"/>
          </a:xfrm>
          <a:prstGeom prst="ellipse">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橢圓 11">
            <a:extLst>
              <a:ext uri="{FF2B5EF4-FFF2-40B4-BE49-F238E27FC236}">
                <a16:creationId xmlns:a16="http://schemas.microsoft.com/office/drawing/2014/main" id="{5EFBFD29-4752-2B4A-AAD5-0692E88052DE}"/>
              </a:ext>
            </a:extLst>
          </p:cNvPr>
          <p:cNvSpPr/>
          <p:nvPr/>
        </p:nvSpPr>
        <p:spPr>
          <a:xfrm>
            <a:off x="4583832" y="3717032"/>
            <a:ext cx="1440160" cy="792087"/>
          </a:xfrm>
          <a:prstGeom prst="ellipse">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橢圓 13">
            <a:extLst>
              <a:ext uri="{FF2B5EF4-FFF2-40B4-BE49-F238E27FC236}">
                <a16:creationId xmlns:a16="http://schemas.microsoft.com/office/drawing/2014/main" id="{D5E3B820-F5BF-DC4A-82EB-05C5E397FC22}"/>
              </a:ext>
            </a:extLst>
          </p:cNvPr>
          <p:cNvSpPr/>
          <p:nvPr/>
        </p:nvSpPr>
        <p:spPr>
          <a:xfrm>
            <a:off x="5791576" y="3006392"/>
            <a:ext cx="1296144" cy="988958"/>
          </a:xfrm>
          <a:prstGeom prst="ellipse">
            <a:avLst/>
          </a:prstGeom>
          <a:no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15741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2012AB-AA4E-43CB-9FB1-1421C5153923}"/>
              </a:ext>
            </a:extLst>
          </p:cNvPr>
          <p:cNvSpPr>
            <a:spLocks noGrp="1"/>
          </p:cNvSpPr>
          <p:nvPr>
            <p:ph type="title"/>
          </p:nvPr>
        </p:nvSpPr>
        <p:spPr>
          <a:xfrm>
            <a:off x="701650" y="533399"/>
            <a:ext cx="10972800" cy="990600"/>
          </a:xfrm>
        </p:spPr>
        <p:txBody>
          <a:bodyPr/>
          <a:lstStyle/>
          <a:p>
            <a:r>
              <a:rPr lang="en-US" altLang="zh-TW" dirty="0"/>
              <a:t>Image Model Result</a:t>
            </a:r>
            <a:r>
              <a:rPr lang="zh-TW" altLang="en-US" dirty="0"/>
              <a:t> </a:t>
            </a:r>
            <a:r>
              <a:rPr lang="en-US" altLang="zh-TW" dirty="0"/>
              <a:t>Comparison</a:t>
            </a:r>
            <a:endParaRPr lang="zh-TW" altLang="en-US" dirty="0"/>
          </a:p>
        </p:txBody>
      </p:sp>
      <p:graphicFrame>
        <p:nvGraphicFramePr>
          <p:cNvPr id="6" name="表格 5">
            <a:extLst>
              <a:ext uri="{FF2B5EF4-FFF2-40B4-BE49-F238E27FC236}">
                <a16:creationId xmlns:a16="http://schemas.microsoft.com/office/drawing/2014/main" id="{C5DDD3DB-DAE8-42F5-A1B4-6BD079BB5D01}"/>
              </a:ext>
            </a:extLst>
          </p:cNvPr>
          <p:cNvGraphicFramePr>
            <a:graphicFrameLocks noGrp="1"/>
          </p:cNvGraphicFramePr>
          <p:nvPr>
            <p:extLst>
              <p:ext uri="{D42A27DB-BD31-4B8C-83A1-F6EECF244321}">
                <p14:modId xmlns:p14="http://schemas.microsoft.com/office/powerpoint/2010/main" val="1669482867"/>
              </p:ext>
            </p:extLst>
          </p:nvPr>
        </p:nvGraphicFramePr>
        <p:xfrm>
          <a:off x="1559496" y="2492896"/>
          <a:ext cx="9505056" cy="2448271"/>
        </p:xfrm>
        <a:graphic>
          <a:graphicData uri="http://schemas.openxmlformats.org/drawingml/2006/table">
            <a:tbl>
              <a:tblPr firstRow="1" bandRow="1">
                <a:tableStyleId>{D7AC3CCA-C797-4891-BE02-D94E43425B78}</a:tableStyleId>
              </a:tblPr>
              <a:tblGrid>
                <a:gridCol w="2264972">
                  <a:extLst>
                    <a:ext uri="{9D8B030D-6E8A-4147-A177-3AD203B41FA5}">
                      <a16:colId xmlns:a16="http://schemas.microsoft.com/office/drawing/2014/main" val="567395498"/>
                    </a:ext>
                  </a:extLst>
                </a:gridCol>
                <a:gridCol w="2407004">
                  <a:extLst>
                    <a:ext uri="{9D8B030D-6E8A-4147-A177-3AD203B41FA5}">
                      <a16:colId xmlns:a16="http://schemas.microsoft.com/office/drawing/2014/main" val="3114348635"/>
                    </a:ext>
                  </a:extLst>
                </a:gridCol>
                <a:gridCol w="2416540">
                  <a:extLst>
                    <a:ext uri="{9D8B030D-6E8A-4147-A177-3AD203B41FA5}">
                      <a16:colId xmlns:a16="http://schemas.microsoft.com/office/drawing/2014/main" val="3063775534"/>
                    </a:ext>
                  </a:extLst>
                </a:gridCol>
                <a:gridCol w="2416540">
                  <a:extLst>
                    <a:ext uri="{9D8B030D-6E8A-4147-A177-3AD203B41FA5}">
                      <a16:colId xmlns:a16="http://schemas.microsoft.com/office/drawing/2014/main" val="1870502908"/>
                    </a:ext>
                  </a:extLst>
                </a:gridCol>
              </a:tblGrid>
              <a:tr h="663290">
                <a:tc>
                  <a:txBody>
                    <a:bodyPr/>
                    <a:lstStyle/>
                    <a:p>
                      <a:pPr algn="ctr"/>
                      <a:r>
                        <a:rPr lang="en-US" altLang="zh-TW" dirty="0"/>
                        <a:t>Method</a:t>
                      </a:r>
                      <a:endParaRPr lang="zh-TW" altLang="en-US" dirty="0"/>
                    </a:p>
                  </a:txBody>
                  <a:tcPr/>
                </a:tc>
                <a:tc>
                  <a:txBody>
                    <a:bodyPr/>
                    <a:lstStyle/>
                    <a:p>
                      <a:pPr algn="ctr"/>
                      <a:r>
                        <a:rPr lang="en-US" altLang="zh-TW" dirty="0"/>
                        <a:t>Feet Position Algorithm</a:t>
                      </a:r>
                    </a:p>
                  </a:txBody>
                  <a:tcPr/>
                </a:tc>
                <a:tc>
                  <a:txBody>
                    <a:bodyPr/>
                    <a:lstStyle/>
                    <a:p>
                      <a:pPr algn="ctr"/>
                      <a:r>
                        <a:rPr lang="en-US" altLang="zh-TW" dirty="0"/>
                        <a:t>Improved Feet Position Algorithm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Using Machine Learning Model</a:t>
                      </a:r>
                      <a:endParaRPr lang="zh-TW" altLang="en-US" dirty="0"/>
                    </a:p>
                  </a:txBody>
                  <a:tcPr/>
                </a:tc>
                <a:extLst>
                  <a:ext uri="{0D108BD9-81ED-4DB2-BD59-A6C34878D82A}">
                    <a16:rowId xmlns:a16="http://schemas.microsoft.com/office/drawing/2014/main" val="85762910"/>
                  </a:ext>
                </a:extLst>
              </a:tr>
              <a:tr h="379023">
                <a:tc>
                  <a:txBody>
                    <a:bodyPr/>
                    <a:lstStyle/>
                    <a:p>
                      <a:pPr algn="ctr"/>
                      <a:r>
                        <a:rPr lang="en-US" altLang="zh-TW" dirty="0"/>
                        <a:t>2D DLT</a:t>
                      </a:r>
                      <a:endParaRPr lang="zh-TW" altLang="en-US" dirty="0"/>
                    </a:p>
                  </a:txBody>
                  <a:tcPr>
                    <a:solidFill>
                      <a:schemeClr val="accent4">
                        <a:lumMod val="20000"/>
                        <a:lumOff val="80000"/>
                      </a:schemeClr>
                    </a:solidFill>
                  </a:tcPr>
                </a:tc>
                <a:tc>
                  <a:txBody>
                    <a:bodyPr/>
                    <a:lstStyle/>
                    <a:p>
                      <a:pPr marL="0" algn="ctr" defTabSz="914400" rtl="0" eaLnBrk="1" latinLnBrk="0" hangingPunct="1"/>
                      <a:r>
                        <a:rPr lang="en-US" altLang="zh-TW" sz="1800" kern="1200" dirty="0">
                          <a:solidFill>
                            <a:srgbClr val="FF0000"/>
                          </a:solidFill>
                          <a:latin typeface="+mn-lt"/>
                          <a:ea typeface="+mn-ea"/>
                          <a:cs typeface="+mn-cs"/>
                        </a:rPr>
                        <a:t>2.25m</a:t>
                      </a:r>
                      <a:endParaRPr lang="zh-TW" altLang="en-US" sz="1800" kern="1200" dirty="0">
                        <a:solidFill>
                          <a:srgbClr val="FF0000"/>
                        </a:solidFill>
                        <a:latin typeface="+mn-lt"/>
                        <a:ea typeface="+mn-ea"/>
                        <a:cs typeface="+mn-cs"/>
                      </a:endParaRPr>
                    </a:p>
                  </a:txBody>
                  <a:tcPr>
                    <a:solidFill>
                      <a:schemeClr val="accent4">
                        <a:lumMod val="20000"/>
                        <a:lumOff val="80000"/>
                      </a:schemeClr>
                    </a:solidFill>
                  </a:tcPr>
                </a:tc>
                <a:tc>
                  <a:txBody>
                    <a:bodyPr/>
                    <a:lstStyle/>
                    <a:p>
                      <a:pPr marL="0" algn="ctr" defTabSz="914400" rtl="0" eaLnBrk="1" latinLnBrk="0" hangingPunct="1"/>
                      <a:r>
                        <a:rPr lang="en-US" altLang="zh-TW" sz="1800" kern="1200" dirty="0">
                          <a:solidFill>
                            <a:srgbClr val="FF0000"/>
                          </a:solidFill>
                          <a:latin typeface="+mn-lt"/>
                          <a:ea typeface="+mn-ea"/>
                          <a:cs typeface="+mn-cs"/>
                        </a:rPr>
                        <a:t>0.84m</a:t>
                      </a:r>
                      <a:endParaRPr lang="zh-TW" altLang="en-US" sz="1800" kern="1200" dirty="0">
                        <a:solidFill>
                          <a:srgbClr val="FF0000"/>
                        </a:solidFill>
                        <a:latin typeface="+mn-lt"/>
                        <a:ea typeface="+mn-ea"/>
                        <a:cs typeface="+mn-cs"/>
                      </a:endParaRPr>
                    </a:p>
                  </a:txBody>
                  <a:tcPr>
                    <a:solidFill>
                      <a:schemeClr val="accent4">
                        <a:lumMod val="20000"/>
                        <a:lumOff val="80000"/>
                      </a:schemeClr>
                    </a:solidFill>
                  </a:tcPr>
                </a:tc>
                <a:tc>
                  <a:txBody>
                    <a:bodyPr/>
                    <a:lstStyle/>
                    <a:p>
                      <a:pPr marL="0" algn="ctr" defTabSz="914400" rtl="0" eaLnBrk="1" latinLnBrk="0" hangingPunct="1"/>
                      <a:r>
                        <a:rPr lang="en-US" altLang="zh-TW" sz="1800" kern="1200" dirty="0">
                          <a:solidFill>
                            <a:schemeClr val="tx1"/>
                          </a:solidFill>
                          <a:latin typeface="+mn-lt"/>
                          <a:ea typeface="+mn-ea"/>
                          <a:cs typeface="+mn-cs"/>
                        </a:rPr>
                        <a:t>No</a:t>
                      </a:r>
                      <a:endParaRPr lang="zh-TW" altLang="en-US" sz="1800" kern="1200" dirty="0">
                        <a:solidFill>
                          <a:schemeClr val="tx1"/>
                        </a:solidFill>
                        <a:latin typeface="+mn-lt"/>
                        <a:ea typeface="+mn-ea"/>
                        <a:cs typeface="+mn-cs"/>
                      </a:endParaRPr>
                    </a:p>
                  </a:txBody>
                  <a:tcPr>
                    <a:solidFill>
                      <a:schemeClr val="accent4">
                        <a:lumMod val="20000"/>
                        <a:lumOff val="80000"/>
                      </a:schemeClr>
                    </a:solidFill>
                  </a:tcPr>
                </a:tc>
                <a:extLst>
                  <a:ext uri="{0D108BD9-81ED-4DB2-BD59-A6C34878D82A}">
                    <a16:rowId xmlns:a16="http://schemas.microsoft.com/office/drawing/2014/main" val="3985116034"/>
                  </a:ext>
                </a:extLst>
              </a:tr>
              <a:tr h="379023">
                <a:tc>
                  <a:txBody>
                    <a:bodyPr/>
                    <a:lstStyle/>
                    <a:p>
                      <a:pPr algn="ctr"/>
                      <a:r>
                        <a:rPr lang="en-US" altLang="zh-TW" dirty="0"/>
                        <a:t>Linear Regression</a:t>
                      </a:r>
                      <a:endParaRPr lang="zh-TW" altLang="en-US" dirty="0"/>
                    </a:p>
                  </a:txBody>
                  <a:tcPr/>
                </a:tc>
                <a:tc>
                  <a:txBody>
                    <a:bodyPr/>
                    <a:lstStyle/>
                    <a:p>
                      <a:pPr marL="0" algn="ctr" defTabSz="914400" rtl="0" eaLnBrk="1" latinLnBrk="0" hangingPunct="1"/>
                      <a:r>
                        <a:rPr lang="en-US" altLang="zh-TW" sz="1800" b="1" kern="1200" dirty="0">
                          <a:solidFill>
                            <a:schemeClr val="accent2"/>
                          </a:solidFill>
                          <a:latin typeface="+mn-lt"/>
                          <a:ea typeface="+mn-ea"/>
                          <a:cs typeface="+mn-cs"/>
                        </a:rPr>
                        <a:t>0.82m</a:t>
                      </a:r>
                      <a:endParaRPr lang="zh-TW" altLang="en-US" sz="1800" b="1" kern="1200" dirty="0">
                        <a:solidFill>
                          <a:schemeClr val="accent2"/>
                        </a:solidFill>
                        <a:latin typeface="+mn-lt"/>
                        <a:ea typeface="+mn-ea"/>
                        <a:cs typeface="+mn-cs"/>
                      </a:endParaRPr>
                    </a:p>
                  </a:txBody>
                  <a:tcPr/>
                </a:tc>
                <a:tc>
                  <a:txBody>
                    <a:bodyPr/>
                    <a:lstStyle/>
                    <a:p>
                      <a:pPr marL="0" algn="ctr" defTabSz="914400" rtl="0" eaLnBrk="1" latinLnBrk="0" hangingPunct="1"/>
                      <a:r>
                        <a:rPr lang="en-US" altLang="zh-TW" sz="1800" b="1" kern="1200" dirty="0">
                          <a:solidFill>
                            <a:schemeClr val="accent2"/>
                          </a:solidFill>
                          <a:latin typeface="+mn-lt"/>
                          <a:ea typeface="+mn-ea"/>
                          <a:cs typeface="+mn-cs"/>
                        </a:rPr>
                        <a:t>0.43m</a:t>
                      </a:r>
                      <a:endParaRPr lang="zh-TW" altLang="en-US" sz="1800" b="1" kern="1200" dirty="0">
                        <a:solidFill>
                          <a:schemeClr val="accent2"/>
                        </a:solidFill>
                        <a:latin typeface="+mn-lt"/>
                        <a:ea typeface="+mn-ea"/>
                        <a:cs typeface="+mn-cs"/>
                      </a:endParaRPr>
                    </a:p>
                  </a:txBody>
                  <a:tcPr/>
                </a:tc>
                <a:tc>
                  <a:txBody>
                    <a:bodyPr/>
                    <a:lstStyle/>
                    <a:p>
                      <a:pPr marL="0" algn="ctr" defTabSz="914400" rtl="0" eaLnBrk="1" latinLnBrk="0" hangingPunct="1"/>
                      <a:r>
                        <a:rPr lang="en-US" altLang="zh-TW" sz="1800" b="0" kern="1200" dirty="0">
                          <a:solidFill>
                            <a:schemeClr val="tx1"/>
                          </a:solidFill>
                          <a:latin typeface="+mn-lt"/>
                          <a:ea typeface="+mn-ea"/>
                          <a:cs typeface="+mn-cs"/>
                        </a:rPr>
                        <a:t>Yes</a:t>
                      </a:r>
                      <a:endParaRPr lang="zh-TW" altLang="en-US" sz="1800" b="0" kern="1200" dirty="0">
                        <a:solidFill>
                          <a:schemeClr val="tx1"/>
                        </a:solidFill>
                        <a:latin typeface="+mn-lt"/>
                        <a:ea typeface="+mn-ea"/>
                        <a:cs typeface="+mn-cs"/>
                      </a:endParaRPr>
                    </a:p>
                  </a:txBody>
                  <a:tcPr/>
                </a:tc>
                <a:extLst>
                  <a:ext uri="{0D108BD9-81ED-4DB2-BD59-A6C34878D82A}">
                    <a16:rowId xmlns:a16="http://schemas.microsoft.com/office/drawing/2014/main" val="299534208"/>
                  </a:ext>
                </a:extLst>
              </a:tr>
              <a:tr h="379023">
                <a:tc>
                  <a:txBody>
                    <a:bodyPr/>
                    <a:lstStyle/>
                    <a:p>
                      <a:pPr algn="ctr"/>
                      <a:r>
                        <a:rPr lang="en-US" altLang="zh-TW" dirty="0"/>
                        <a:t>Bayesian Ridge</a:t>
                      </a:r>
                      <a:endParaRPr lang="zh-TW" altLang="en-US" dirty="0"/>
                    </a:p>
                  </a:txBody>
                  <a:tcPr/>
                </a:tc>
                <a:tc>
                  <a:txBody>
                    <a:bodyPr/>
                    <a:lstStyle/>
                    <a:p>
                      <a:pPr marL="0" algn="ctr" defTabSz="914400" rtl="0" eaLnBrk="1" fontAlgn="ctr" latinLnBrk="0" hangingPunct="1"/>
                      <a:r>
                        <a:rPr lang="en-US" altLang="zh-TW" sz="1800" kern="1200" dirty="0">
                          <a:solidFill>
                            <a:schemeClr val="dk1"/>
                          </a:solidFill>
                          <a:latin typeface="+mn-lt"/>
                          <a:ea typeface="+mn-ea"/>
                          <a:cs typeface="+mn-cs"/>
                        </a:rPr>
                        <a:t>0.92m</a:t>
                      </a:r>
                    </a:p>
                  </a:txBody>
                  <a:tcPr anchor="ctr"/>
                </a:tc>
                <a:tc>
                  <a:txBody>
                    <a:bodyPr/>
                    <a:lstStyle/>
                    <a:p>
                      <a:pPr marL="0" algn="ctr" defTabSz="914400" rtl="0" eaLnBrk="1" latinLnBrk="0" hangingPunct="1"/>
                      <a:r>
                        <a:rPr lang="en-US" altLang="zh-TW" sz="1800" kern="1200" dirty="0">
                          <a:solidFill>
                            <a:schemeClr val="dk1"/>
                          </a:solidFill>
                          <a:latin typeface="+mn-lt"/>
                          <a:ea typeface="+mn-ea"/>
                          <a:cs typeface="+mn-cs"/>
                        </a:rPr>
                        <a:t>0.46m</a:t>
                      </a:r>
                      <a:endParaRPr lang="zh-TW" alt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altLang="zh-TW" sz="1800" kern="1200" dirty="0">
                          <a:solidFill>
                            <a:schemeClr val="dk1"/>
                          </a:solidFill>
                          <a:latin typeface="+mn-lt"/>
                          <a:ea typeface="+mn-ea"/>
                          <a:cs typeface="+mn-cs"/>
                        </a:rPr>
                        <a:t>Yes</a:t>
                      </a:r>
                      <a:endParaRPr lang="zh-TW" altLang="en-US" sz="1800" kern="1200" dirty="0">
                        <a:solidFill>
                          <a:schemeClr val="dk1"/>
                        </a:solidFill>
                        <a:latin typeface="+mn-lt"/>
                        <a:ea typeface="+mn-ea"/>
                        <a:cs typeface="+mn-cs"/>
                      </a:endParaRPr>
                    </a:p>
                  </a:txBody>
                  <a:tcPr/>
                </a:tc>
                <a:extLst>
                  <a:ext uri="{0D108BD9-81ED-4DB2-BD59-A6C34878D82A}">
                    <a16:rowId xmlns:a16="http://schemas.microsoft.com/office/drawing/2014/main" val="1850769134"/>
                  </a:ext>
                </a:extLst>
              </a:tr>
              <a:tr h="647912">
                <a:tc>
                  <a:txBody>
                    <a:bodyPr/>
                    <a:lstStyle/>
                    <a:p>
                      <a:pPr algn="ctr"/>
                      <a:r>
                        <a:rPr lang="en-US" altLang="zh-TW" dirty="0"/>
                        <a:t>Gradient Boosting Regressor</a:t>
                      </a:r>
                      <a:endParaRPr lang="zh-TW" altLang="en-US" dirty="0"/>
                    </a:p>
                  </a:txBody>
                  <a:tcPr/>
                </a:tc>
                <a:tc>
                  <a:txBody>
                    <a:bodyPr/>
                    <a:lstStyle/>
                    <a:p>
                      <a:pPr marL="0" algn="ctr" defTabSz="914400" rtl="0" eaLnBrk="1" latinLnBrk="0" hangingPunct="1"/>
                      <a:r>
                        <a:rPr lang="en-US" altLang="zh-TW" sz="1800" kern="1200" dirty="0">
                          <a:solidFill>
                            <a:schemeClr val="dk1"/>
                          </a:solidFill>
                          <a:latin typeface="+mn-lt"/>
                          <a:ea typeface="+mn-ea"/>
                          <a:cs typeface="+mn-cs"/>
                        </a:rPr>
                        <a:t>0.83m</a:t>
                      </a:r>
                      <a:endParaRPr lang="zh-TW" alt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altLang="zh-TW" sz="1800" kern="1200" dirty="0">
                          <a:solidFill>
                            <a:schemeClr val="dk1"/>
                          </a:solidFill>
                          <a:latin typeface="+mn-lt"/>
                          <a:ea typeface="+mn-ea"/>
                          <a:cs typeface="+mn-cs"/>
                        </a:rPr>
                        <a:t>0.51m</a:t>
                      </a:r>
                      <a:endParaRPr lang="zh-TW" altLang="en-US" sz="1800" kern="1200" dirty="0">
                        <a:solidFill>
                          <a:schemeClr val="dk1"/>
                        </a:solidFill>
                        <a:latin typeface="+mn-lt"/>
                        <a:ea typeface="+mn-ea"/>
                        <a:cs typeface="+mn-cs"/>
                      </a:endParaRPr>
                    </a:p>
                  </a:txBody>
                  <a:tcPr/>
                </a:tc>
                <a:tc>
                  <a:txBody>
                    <a:bodyPr/>
                    <a:lstStyle/>
                    <a:p>
                      <a:pPr marL="0" algn="ctr" defTabSz="914400" rtl="0" eaLnBrk="1" latinLnBrk="0" hangingPunct="1"/>
                      <a:r>
                        <a:rPr lang="en-US" altLang="zh-TW" sz="1800" kern="1200" dirty="0">
                          <a:solidFill>
                            <a:schemeClr val="dk1"/>
                          </a:solidFill>
                          <a:latin typeface="+mn-lt"/>
                          <a:ea typeface="+mn-ea"/>
                          <a:cs typeface="+mn-cs"/>
                        </a:rPr>
                        <a:t>Yes</a:t>
                      </a:r>
                      <a:endParaRPr lang="zh-TW" altLang="en-US" sz="1800" kern="1200" dirty="0">
                        <a:solidFill>
                          <a:schemeClr val="dk1"/>
                        </a:solidFill>
                        <a:latin typeface="+mn-lt"/>
                        <a:ea typeface="+mn-ea"/>
                        <a:cs typeface="+mn-cs"/>
                      </a:endParaRPr>
                    </a:p>
                  </a:txBody>
                  <a:tcPr/>
                </a:tc>
                <a:extLst>
                  <a:ext uri="{0D108BD9-81ED-4DB2-BD59-A6C34878D82A}">
                    <a16:rowId xmlns:a16="http://schemas.microsoft.com/office/drawing/2014/main" val="3242636517"/>
                  </a:ext>
                </a:extLst>
              </a:tr>
            </a:tbl>
          </a:graphicData>
        </a:graphic>
      </p:graphicFrame>
      <p:sp>
        <p:nvSpPr>
          <p:cNvPr id="4" name="矩形 3">
            <a:extLst>
              <a:ext uri="{FF2B5EF4-FFF2-40B4-BE49-F238E27FC236}">
                <a16:creationId xmlns:a16="http://schemas.microsoft.com/office/drawing/2014/main" id="{7140965A-A17C-5548-AB68-C1DA84462057}"/>
              </a:ext>
            </a:extLst>
          </p:cNvPr>
          <p:cNvSpPr/>
          <p:nvPr/>
        </p:nvSpPr>
        <p:spPr>
          <a:xfrm>
            <a:off x="1529904" y="2123440"/>
            <a:ext cx="729687" cy="369332"/>
          </a:xfrm>
          <a:prstGeom prst="rect">
            <a:avLst/>
          </a:prstGeom>
        </p:spPr>
        <p:txBody>
          <a:bodyPr wrap="none">
            <a:spAutoFit/>
          </a:bodyPr>
          <a:lstStyle/>
          <a:p>
            <a:r>
              <a:rPr kumimoji="1" lang="en-US" altLang="zh-TW"/>
              <a:t>K = 5</a:t>
            </a:r>
            <a:endParaRPr lang="zh-TW" altLang="en-US"/>
          </a:p>
        </p:txBody>
      </p:sp>
      <p:sp>
        <p:nvSpPr>
          <p:cNvPr id="5" name="投影片編號版面配置區 3">
            <a:extLst>
              <a:ext uri="{FF2B5EF4-FFF2-40B4-BE49-F238E27FC236}">
                <a16:creationId xmlns:a16="http://schemas.microsoft.com/office/drawing/2014/main" id="{48E3A598-BE80-0943-B889-6F36348680E0}"/>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53</a:t>
            </a:fld>
            <a:endParaRPr lang="zh-TW" altLang="en-US" dirty="0"/>
          </a:p>
        </p:txBody>
      </p:sp>
      <p:sp>
        <p:nvSpPr>
          <p:cNvPr id="3" name="圓角矩形 2">
            <a:extLst>
              <a:ext uri="{FF2B5EF4-FFF2-40B4-BE49-F238E27FC236}">
                <a16:creationId xmlns:a16="http://schemas.microsoft.com/office/drawing/2014/main" id="{2D2B9122-7799-9343-BF48-1941AE300F80}"/>
              </a:ext>
            </a:extLst>
          </p:cNvPr>
          <p:cNvSpPr/>
          <p:nvPr/>
        </p:nvSpPr>
        <p:spPr>
          <a:xfrm>
            <a:off x="3863752" y="3140968"/>
            <a:ext cx="4824536" cy="43204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圓角矩形 6">
            <a:extLst>
              <a:ext uri="{FF2B5EF4-FFF2-40B4-BE49-F238E27FC236}">
                <a16:creationId xmlns:a16="http://schemas.microsoft.com/office/drawing/2014/main" id="{314157DB-9E3A-5340-AF00-FD4AE521EE54}"/>
              </a:ext>
            </a:extLst>
          </p:cNvPr>
          <p:cNvSpPr/>
          <p:nvPr/>
        </p:nvSpPr>
        <p:spPr>
          <a:xfrm>
            <a:off x="3863752" y="3573016"/>
            <a:ext cx="4824536" cy="136815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圓角矩形 7">
            <a:extLst>
              <a:ext uri="{FF2B5EF4-FFF2-40B4-BE49-F238E27FC236}">
                <a16:creationId xmlns:a16="http://schemas.microsoft.com/office/drawing/2014/main" id="{1B72562B-2126-A746-8149-83F8F272265D}"/>
              </a:ext>
            </a:extLst>
          </p:cNvPr>
          <p:cNvSpPr/>
          <p:nvPr/>
        </p:nvSpPr>
        <p:spPr>
          <a:xfrm>
            <a:off x="3893334" y="3173762"/>
            <a:ext cx="2274673" cy="162339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圓角矩形 9">
            <a:extLst>
              <a:ext uri="{FF2B5EF4-FFF2-40B4-BE49-F238E27FC236}">
                <a16:creationId xmlns:a16="http://schemas.microsoft.com/office/drawing/2014/main" id="{E8EFFA7F-942A-EA42-BFB7-F2F534DA22AF}"/>
              </a:ext>
            </a:extLst>
          </p:cNvPr>
          <p:cNvSpPr/>
          <p:nvPr/>
        </p:nvSpPr>
        <p:spPr>
          <a:xfrm>
            <a:off x="6290811" y="3190158"/>
            <a:ext cx="2274673" cy="162339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17308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P spid="8" grpId="1" animBg="1"/>
      <p:bldP spid="10" grpId="0" animBg="1"/>
      <p:bldP spid="10"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2012AB-AA4E-43CB-9FB1-1421C5153923}"/>
              </a:ext>
            </a:extLst>
          </p:cNvPr>
          <p:cNvSpPr>
            <a:spLocks noGrp="1"/>
          </p:cNvSpPr>
          <p:nvPr>
            <p:ph type="title"/>
          </p:nvPr>
        </p:nvSpPr>
        <p:spPr>
          <a:xfrm>
            <a:off x="609600" y="533399"/>
            <a:ext cx="11391056" cy="1277801"/>
          </a:xfrm>
        </p:spPr>
        <p:txBody>
          <a:bodyPr>
            <a:normAutofit fontScale="90000"/>
          </a:bodyPr>
          <a:lstStyle/>
          <a:p>
            <a:r>
              <a:rPr lang="en-US" altLang="zh-TW" dirty="0"/>
              <a:t>Model Visualization – 2D DLT with different feet position algorithm</a:t>
            </a:r>
            <a:endParaRPr lang="zh-TW" altLang="en-US" dirty="0"/>
          </a:p>
        </p:txBody>
      </p:sp>
      <p:graphicFrame>
        <p:nvGraphicFramePr>
          <p:cNvPr id="4" name="表格 3">
            <a:extLst>
              <a:ext uri="{FF2B5EF4-FFF2-40B4-BE49-F238E27FC236}">
                <a16:creationId xmlns:a16="http://schemas.microsoft.com/office/drawing/2014/main" id="{097E0D79-65DA-CC47-ACD8-1A378DE4F2EB}"/>
              </a:ext>
            </a:extLst>
          </p:cNvPr>
          <p:cNvGraphicFramePr>
            <a:graphicFrameLocks noGrp="1"/>
          </p:cNvGraphicFramePr>
          <p:nvPr>
            <p:extLst>
              <p:ext uri="{D42A27DB-BD31-4B8C-83A1-F6EECF244321}">
                <p14:modId xmlns:p14="http://schemas.microsoft.com/office/powerpoint/2010/main" val="794758660"/>
              </p:ext>
            </p:extLst>
          </p:nvPr>
        </p:nvGraphicFramePr>
        <p:xfrm>
          <a:off x="527288" y="5596227"/>
          <a:ext cx="4936831" cy="777613"/>
        </p:xfrm>
        <a:graphic>
          <a:graphicData uri="http://schemas.openxmlformats.org/drawingml/2006/table">
            <a:tbl>
              <a:tblPr bandRow="1">
                <a:tableStyleId>{5C22544A-7EE6-4342-B048-85BDC9FD1C3A}</a:tableStyleId>
              </a:tblPr>
              <a:tblGrid>
                <a:gridCol w="2546087">
                  <a:extLst>
                    <a:ext uri="{9D8B030D-6E8A-4147-A177-3AD203B41FA5}">
                      <a16:colId xmlns:a16="http://schemas.microsoft.com/office/drawing/2014/main" val="2763375731"/>
                    </a:ext>
                  </a:extLst>
                </a:gridCol>
                <a:gridCol w="2390744">
                  <a:extLst>
                    <a:ext uri="{9D8B030D-6E8A-4147-A177-3AD203B41FA5}">
                      <a16:colId xmlns:a16="http://schemas.microsoft.com/office/drawing/2014/main" val="3692137037"/>
                    </a:ext>
                  </a:extLst>
                </a:gridCol>
              </a:tblGrid>
              <a:tr h="386125">
                <a:tc>
                  <a:txBody>
                    <a:bodyPr/>
                    <a:lstStyle/>
                    <a:p>
                      <a:r>
                        <a:rPr lang="en-US" altLang="zh-TW" sz="1600"/>
                        <a:t>Feet Position Algorithm</a:t>
                      </a:r>
                      <a:endParaRPr lang="zh-TW" altLang="en-US" sz="1600"/>
                    </a:p>
                  </a:txBody>
                  <a:tcPr/>
                </a:tc>
                <a:tc>
                  <a:txBody>
                    <a:bodyPr/>
                    <a:lstStyle/>
                    <a:p>
                      <a:r>
                        <a:rPr lang="en-US" altLang="zh-TW" sz="1600">
                          <a:solidFill>
                            <a:srgbClr val="FF0000"/>
                          </a:solidFill>
                        </a:rPr>
                        <a:t>Before Improvement</a:t>
                      </a:r>
                      <a:endParaRPr lang="zh-TW" altLang="en-US" sz="1600">
                        <a:solidFill>
                          <a:srgbClr val="FF0000"/>
                        </a:solidFill>
                      </a:endParaRPr>
                    </a:p>
                  </a:txBody>
                  <a:tcPr/>
                </a:tc>
                <a:extLst>
                  <a:ext uri="{0D108BD9-81ED-4DB2-BD59-A6C34878D82A}">
                    <a16:rowId xmlns:a16="http://schemas.microsoft.com/office/drawing/2014/main" val="3698873674"/>
                  </a:ext>
                </a:extLst>
              </a:tr>
              <a:tr h="391488">
                <a:tc>
                  <a:txBody>
                    <a:bodyPr/>
                    <a:lstStyle/>
                    <a:p>
                      <a:r>
                        <a:rPr lang="en-US" altLang="zh-TW" sz="1600"/>
                        <a:t>With Machine Learning</a:t>
                      </a:r>
                      <a:endParaRPr lang="zh-TW" altLang="en-US" sz="1600"/>
                    </a:p>
                  </a:txBody>
                  <a:tcPr/>
                </a:tc>
                <a:tc>
                  <a:txBody>
                    <a:bodyPr/>
                    <a:lstStyle/>
                    <a:p>
                      <a:r>
                        <a:rPr lang="en-US" altLang="zh-TW" sz="1600"/>
                        <a:t>No, Only used 2D DLT</a:t>
                      </a:r>
                      <a:endParaRPr lang="zh-TW" altLang="en-US" sz="1600"/>
                    </a:p>
                  </a:txBody>
                  <a:tcPr/>
                </a:tc>
                <a:extLst>
                  <a:ext uri="{0D108BD9-81ED-4DB2-BD59-A6C34878D82A}">
                    <a16:rowId xmlns:a16="http://schemas.microsoft.com/office/drawing/2014/main" val="1466479481"/>
                  </a:ext>
                </a:extLst>
              </a:tr>
            </a:tbl>
          </a:graphicData>
        </a:graphic>
      </p:graphicFrame>
      <p:graphicFrame>
        <p:nvGraphicFramePr>
          <p:cNvPr id="22" name="表格 21">
            <a:extLst>
              <a:ext uri="{FF2B5EF4-FFF2-40B4-BE49-F238E27FC236}">
                <a16:creationId xmlns:a16="http://schemas.microsoft.com/office/drawing/2014/main" id="{C3D2C7AA-81D1-4F43-BAED-D34F67E60CC4}"/>
              </a:ext>
            </a:extLst>
          </p:cNvPr>
          <p:cNvGraphicFramePr>
            <a:graphicFrameLocks noGrp="1"/>
          </p:cNvGraphicFramePr>
          <p:nvPr>
            <p:extLst>
              <p:ext uri="{D42A27DB-BD31-4B8C-83A1-F6EECF244321}">
                <p14:modId xmlns:p14="http://schemas.microsoft.com/office/powerpoint/2010/main" val="545306444"/>
              </p:ext>
            </p:extLst>
          </p:nvPr>
        </p:nvGraphicFramePr>
        <p:xfrm>
          <a:off x="6255618" y="5567627"/>
          <a:ext cx="4936831" cy="777613"/>
        </p:xfrm>
        <a:graphic>
          <a:graphicData uri="http://schemas.openxmlformats.org/drawingml/2006/table">
            <a:tbl>
              <a:tblPr bandRow="1">
                <a:tableStyleId>{5C22544A-7EE6-4342-B048-85BDC9FD1C3A}</a:tableStyleId>
              </a:tblPr>
              <a:tblGrid>
                <a:gridCol w="2546087">
                  <a:extLst>
                    <a:ext uri="{9D8B030D-6E8A-4147-A177-3AD203B41FA5}">
                      <a16:colId xmlns:a16="http://schemas.microsoft.com/office/drawing/2014/main" val="2763375731"/>
                    </a:ext>
                  </a:extLst>
                </a:gridCol>
                <a:gridCol w="2390744">
                  <a:extLst>
                    <a:ext uri="{9D8B030D-6E8A-4147-A177-3AD203B41FA5}">
                      <a16:colId xmlns:a16="http://schemas.microsoft.com/office/drawing/2014/main" val="3692137037"/>
                    </a:ext>
                  </a:extLst>
                </a:gridCol>
              </a:tblGrid>
              <a:tr h="386125">
                <a:tc>
                  <a:txBody>
                    <a:bodyPr/>
                    <a:lstStyle/>
                    <a:p>
                      <a:r>
                        <a:rPr lang="en-US" altLang="zh-TW" sz="1600"/>
                        <a:t>Feet Position Algorithm</a:t>
                      </a:r>
                      <a:endParaRPr lang="zh-TW" altLang="en-US" sz="1600"/>
                    </a:p>
                  </a:txBody>
                  <a:tcPr/>
                </a:tc>
                <a:tc>
                  <a:txBody>
                    <a:bodyPr/>
                    <a:lstStyle/>
                    <a:p>
                      <a:pPr marL="0" algn="l" defTabSz="914400" rtl="0" eaLnBrk="1" latinLnBrk="0" hangingPunct="1"/>
                      <a:r>
                        <a:rPr lang="en-US" altLang="zh-TW" sz="1600" kern="1200">
                          <a:solidFill>
                            <a:srgbClr val="FF0000"/>
                          </a:solidFill>
                          <a:latin typeface="+mn-lt"/>
                          <a:ea typeface="+mn-ea"/>
                          <a:cs typeface="+mn-cs"/>
                        </a:rPr>
                        <a:t>After Improvement</a:t>
                      </a:r>
                      <a:endParaRPr lang="zh-TW" altLang="en-US" sz="1600" kern="1200">
                        <a:solidFill>
                          <a:srgbClr val="FF0000"/>
                        </a:solidFill>
                        <a:latin typeface="+mn-lt"/>
                        <a:ea typeface="+mn-ea"/>
                        <a:cs typeface="+mn-cs"/>
                      </a:endParaRPr>
                    </a:p>
                  </a:txBody>
                  <a:tcPr/>
                </a:tc>
                <a:extLst>
                  <a:ext uri="{0D108BD9-81ED-4DB2-BD59-A6C34878D82A}">
                    <a16:rowId xmlns:a16="http://schemas.microsoft.com/office/drawing/2014/main" val="3698873674"/>
                  </a:ext>
                </a:extLst>
              </a:tr>
              <a:tr h="391488">
                <a:tc>
                  <a:txBody>
                    <a:bodyPr/>
                    <a:lstStyle/>
                    <a:p>
                      <a:r>
                        <a:rPr lang="en-US" altLang="zh-TW" sz="1600"/>
                        <a:t>With Machine Learning</a:t>
                      </a:r>
                      <a:endParaRPr lang="zh-TW" altLang="en-US" sz="1600"/>
                    </a:p>
                  </a:txBody>
                  <a:tcPr/>
                </a:tc>
                <a:tc>
                  <a:txBody>
                    <a:bodyPr/>
                    <a:lstStyle/>
                    <a:p>
                      <a:r>
                        <a:rPr lang="en-US" altLang="zh-TW" sz="1600"/>
                        <a:t>No, Only used 2D DLT</a:t>
                      </a:r>
                      <a:endParaRPr lang="zh-TW" altLang="en-US" sz="1600"/>
                    </a:p>
                  </a:txBody>
                  <a:tcPr/>
                </a:tc>
                <a:extLst>
                  <a:ext uri="{0D108BD9-81ED-4DB2-BD59-A6C34878D82A}">
                    <a16:rowId xmlns:a16="http://schemas.microsoft.com/office/drawing/2014/main" val="1466479481"/>
                  </a:ext>
                </a:extLst>
              </a:tr>
            </a:tbl>
          </a:graphicData>
        </a:graphic>
      </p:graphicFrame>
      <p:pic>
        <p:nvPicPr>
          <p:cNvPr id="24" name="圖片 23" descr="C:\Users\user\AppData\Local\Microsoft\Windows\INetCache\Content.MSO\AB81E975.tmp">
            <a:extLst>
              <a:ext uri="{FF2B5EF4-FFF2-40B4-BE49-F238E27FC236}">
                <a16:creationId xmlns:a16="http://schemas.microsoft.com/office/drawing/2014/main" id="{55F262C2-C5D3-FF42-A666-B5AC188559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3408" y="1832656"/>
            <a:ext cx="4940300" cy="3357245"/>
          </a:xfrm>
          <a:prstGeom prst="rect">
            <a:avLst/>
          </a:prstGeom>
          <a:noFill/>
          <a:ln>
            <a:noFill/>
          </a:ln>
        </p:spPr>
      </p:pic>
      <p:pic>
        <p:nvPicPr>
          <p:cNvPr id="25" name="圖片 24" descr="C:\Users\user\AppData\Local\Microsoft\Windows\INetCache\Content.MSO\7D5A904B.tmp">
            <a:extLst>
              <a:ext uri="{FF2B5EF4-FFF2-40B4-BE49-F238E27FC236}">
                <a16:creationId xmlns:a16="http://schemas.microsoft.com/office/drawing/2014/main" id="{D3459502-4451-1243-8101-33A2C0DDD9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249197" y="1801546"/>
            <a:ext cx="4940300" cy="3371215"/>
          </a:xfrm>
          <a:prstGeom prst="rect">
            <a:avLst/>
          </a:prstGeom>
          <a:noFill/>
          <a:ln>
            <a:noFill/>
          </a:ln>
        </p:spPr>
      </p:pic>
      <p:sp>
        <p:nvSpPr>
          <p:cNvPr id="26" name="投影片編號版面配置區 3">
            <a:extLst>
              <a:ext uri="{FF2B5EF4-FFF2-40B4-BE49-F238E27FC236}">
                <a16:creationId xmlns:a16="http://schemas.microsoft.com/office/drawing/2014/main" id="{AC3FED9A-D2EC-4742-89A7-59A17ED5915B}"/>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54</a:t>
            </a:fld>
            <a:endParaRPr lang="zh-TW" altLang="en-US" dirty="0"/>
          </a:p>
        </p:txBody>
      </p:sp>
    </p:spTree>
    <p:extLst>
      <p:ext uri="{BB962C8B-B14F-4D97-AF65-F5344CB8AC3E}">
        <p14:creationId xmlns:p14="http://schemas.microsoft.com/office/powerpoint/2010/main" val="1470031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C37AB1-B16F-42AD-A24A-04F9B0970DA9}"/>
              </a:ext>
            </a:extLst>
          </p:cNvPr>
          <p:cNvSpPr>
            <a:spLocks noGrp="1"/>
          </p:cNvSpPr>
          <p:nvPr>
            <p:ph type="title"/>
          </p:nvPr>
        </p:nvSpPr>
        <p:spPr/>
        <p:txBody>
          <a:bodyPr>
            <a:normAutofit fontScale="90000"/>
          </a:bodyPr>
          <a:lstStyle/>
          <a:p>
            <a:r>
              <a:rPr lang="en-US" altLang="zh-TW" dirty="0"/>
              <a:t>Model Visualization – Linear Regression with different feet position algorithm</a:t>
            </a:r>
            <a:endParaRPr lang="zh-TW" altLang="en-US" dirty="0"/>
          </a:p>
        </p:txBody>
      </p:sp>
      <p:sp>
        <p:nvSpPr>
          <p:cNvPr id="5" name="投影片編號版面配置區 4">
            <a:extLst>
              <a:ext uri="{FF2B5EF4-FFF2-40B4-BE49-F238E27FC236}">
                <a16:creationId xmlns:a16="http://schemas.microsoft.com/office/drawing/2014/main" id="{39D1B41E-AA19-42B3-8834-EC09C15B9C70}"/>
              </a:ext>
            </a:extLst>
          </p:cNvPr>
          <p:cNvSpPr>
            <a:spLocks noGrp="1"/>
          </p:cNvSpPr>
          <p:nvPr>
            <p:ph type="sldNum" sz="quarter" idx="12"/>
          </p:nvPr>
        </p:nvSpPr>
        <p:spPr/>
        <p:txBody>
          <a:bodyPr/>
          <a:lstStyle/>
          <a:p>
            <a:fld id="{73DA0BB7-265A-403C-9275-D587AB510EDC}" type="slidenum">
              <a:rPr lang="zh-TW" altLang="en-US" smtClean="0"/>
              <a:pPr/>
              <a:t>55</a:t>
            </a:fld>
            <a:endParaRPr lang="zh-TW" altLang="en-US"/>
          </a:p>
        </p:txBody>
      </p:sp>
      <p:graphicFrame>
        <p:nvGraphicFramePr>
          <p:cNvPr id="22" name="表格 21">
            <a:extLst>
              <a:ext uri="{FF2B5EF4-FFF2-40B4-BE49-F238E27FC236}">
                <a16:creationId xmlns:a16="http://schemas.microsoft.com/office/drawing/2014/main" id="{53E64902-8D75-AA44-84F8-D7449C6B2AB5}"/>
              </a:ext>
            </a:extLst>
          </p:cNvPr>
          <p:cNvGraphicFramePr>
            <a:graphicFrameLocks noGrp="1"/>
          </p:cNvGraphicFramePr>
          <p:nvPr>
            <p:extLst>
              <p:ext uri="{D42A27DB-BD31-4B8C-83A1-F6EECF244321}">
                <p14:modId xmlns:p14="http://schemas.microsoft.com/office/powerpoint/2010/main" val="357640251"/>
              </p:ext>
            </p:extLst>
          </p:nvPr>
        </p:nvGraphicFramePr>
        <p:xfrm>
          <a:off x="518737" y="5223061"/>
          <a:ext cx="4936831" cy="965245"/>
        </p:xfrm>
        <a:graphic>
          <a:graphicData uri="http://schemas.openxmlformats.org/drawingml/2006/table">
            <a:tbl>
              <a:tblPr bandRow="1">
                <a:tableStyleId>{5C22544A-7EE6-4342-B048-85BDC9FD1C3A}</a:tableStyleId>
              </a:tblPr>
              <a:tblGrid>
                <a:gridCol w="2546087">
                  <a:extLst>
                    <a:ext uri="{9D8B030D-6E8A-4147-A177-3AD203B41FA5}">
                      <a16:colId xmlns:a16="http://schemas.microsoft.com/office/drawing/2014/main" val="2763375731"/>
                    </a:ext>
                  </a:extLst>
                </a:gridCol>
                <a:gridCol w="2390744">
                  <a:extLst>
                    <a:ext uri="{9D8B030D-6E8A-4147-A177-3AD203B41FA5}">
                      <a16:colId xmlns:a16="http://schemas.microsoft.com/office/drawing/2014/main" val="3692137037"/>
                    </a:ext>
                  </a:extLst>
                </a:gridCol>
              </a:tblGrid>
              <a:tr h="386125">
                <a:tc>
                  <a:txBody>
                    <a:bodyPr/>
                    <a:lstStyle/>
                    <a:p>
                      <a:r>
                        <a:rPr lang="en-US" altLang="zh-TW" sz="1600"/>
                        <a:t>Feet Position Algorithm</a:t>
                      </a:r>
                      <a:endParaRPr lang="zh-TW" altLang="en-US" sz="1600"/>
                    </a:p>
                  </a:txBody>
                  <a:tcPr/>
                </a:tc>
                <a:tc>
                  <a:txBody>
                    <a:bodyPr/>
                    <a:lstStyle/>
                    <a:p>
                      <a:r>
                        <a:rPr lang="en-US" altLang="zh-TW" sz="1600">
                          <a:solidFill>
                            <a:srgbClr val="FF0000"/>
                          </a:solidFill>
                        </a:rPr>
                        <a:t>Before Improvement</a:t>
                      </a:r>
                      <a:endParaRPr lang="zh-TW" altLang="en-US" sz="1600">
                        <a:solidFill>
                          <a:srgbClr val="FF0000"/>
                        </a:solidFill>
                      </a:endParaRPr>
                    </a:p>
                  </a:txBody>
                  <a:tcPr/>
                </a:tc>
                <a:extLst>
                  <a:ext uri="{0D108BD9-81ED-4DB2-BD59-A6C34878D82A}">
                    <a16:rowId xmlns:a16="http://schemas.microsoft.com/office/drawing/2014/main" val="3698873674"/>
                  </a:ext>
                </a:extLst>
              </a:tr>
              <a:tr h="391488">
                <a:tc>
                  <a:txBody>
                    <a:bodyPr/>
                    <a:lstStyle/>
                    <a:p>
                      <a:r>
                        <a:rPr lang="en-US" altLang="zh-TW" sz="1600"/>
                        <a:t>With Machine Learning</a:t>
                      </a:r>
                      <a:endParaRPr lang="zh-TW" altLang="en-US" sz="1600"/>
                    </a:p>
                  </a:txBody>
                  <a:tcPr/>
                </a:tc>
                <a:tc>
                  <a:txBody>
                    <a:bodyPr/>
                    <a:lstStyle/>
                    <a:p>
                      <a:r>
                        <a:rPr lang="en-US" altLang="zh-TW" sz="1600"/>
                        <a:t>Yes, 2D DLT + Linear Regression</a:t>
                      </a:r>
                      <a:endParaRPr lang="zh-TW" altLang="en-US" sz="1600"/>
                    </a:p>
                  </a:txBody>
                  <a:tcPr/>
                </a:tc>
                <a:extLst>
                  <a:ext uri="{0D108BD9-81ED-4DB2-BD59-A6C34878D82A}">
                    <a16:rowId xmlns:a16="http://schemas.microsoft.com/office/drawing/2014/main" val="1466479481"/>
                  </a:ext>
                </a:extLst>
              </a:tr>
            </a:tbl>
          </a:graphicData>
        </a:graphic>
      </p:graphicFrame>
      <p:graphicFrame>
        <p:nvGraphicFramePr>
          <p:cNvPr id="23" name="表格 22">
            <a:extLst>
              <a:ext uri="{FF2B5EF4-FFF2-40B4-BE49-F238E27FC236}">
                <a16:creationId xmlns:a16="http://schemas.microsoft.com/office/drawing/2014/main" id="{B566E54B-4177-6948-8780-5081DD41FC00}"/>
              </a:ext>
            </a:extLst>
          </p:cNvPr>
          <p:cNvGraphicFramePr>
            <a:graphicFrameLocks noGrp="1"/>
          </p:cNvGraphicFramePr>
          <p:nvPr>
            <p:extLst>
              <p:ext uri="{D42A27DB-BD31-4B8C-83A1-F6EECF244321}">
                <p14:modId xmlns:p14="http://schemas.microsoft.com/office/powerpoint/2010/main" val="3330574362"/>
              </p:ext>
            </p:extLst>
          </p:nvPr>
        </p:nvGraphicFramePr>
        <p:xfrm>
          <a:off x="6096000" y="5245385"/>
          <a:ext cx="4936831" cy="965245"/>
        </p:xfrm>
        <a:graphic>
          <a:graphicData uri="http://schemas.openxmlformats.org/drawingml/2006/table">
            <a:tbl>
              <a:tblPr bandRow="1">
                <a:tableStyleId>{5C22544A-7EE6-4342-B048-85BDC9FD1C3A}</a:tableStyleId>
              </a:tblPr>
              <a:tblGrid>
                <a:gridCol w="2546087">
                  <a:extLst>
                    <a:ext uri="{9D8B030D-6E8A-4147-A177-3AD203B41FA5}">
                      <a16:colId xmlns:a16="http://schemas.microsoft.com/office/drawing/2014/main" val="2763375731"/>
                    </a:ext>
                  </a:extLst>
                </a:gridCol>
                <a:gridCol w="2390744">
                  <a:extLst>
                    <a:ext uri="{9D8B030D-6E8A-4147-A177-3AD203B41FA5}">
                      <a16:colId xmlns:a16="http://schemas.microsoft.com/office/drawing/2014/main" val="3692137037"/>
                    </a:ext>
                  </a:extLst>
                </a:gridCol>
              </a:tblGrid>
              <a:tr h="386125">
                <a:tc>
                  <a:txBody>
                    <a:bodyPr/>
                    <a:lstStyle/>
                    <a:p>
                      <a:r>
                        <a:rPr lang="en-US" altLang="zh-TW" sz="1600"/>
                        <a:t>Feet Position Algorithm</a:t>
                      </a:r>
                      <a:endParaRPr lang="zh-TW" altLang="en-US" sz="1600"/>
                    </a:p>
                  </a:txBody>
                  <a:tcPr/>
                </a:tc>
                <a:tc>
                  <a:txBody>
                    <a:bodyPr/>
                    <a:lstStyle/>
                    <a:p>
                      <a:r>
                        <a:rPr lang="en-US" altLang="zh-TW" sz="1600">
                          <a:solidFill>
                            <a:srgbClr val="FF0000"/>
                          </a:solidFill>
                        </a:rPr>
                        <a:t>After Improvement</a:t>
                      </a:r>
                      <a:endParaRPr lang="zh-TW" altLang="en-US" sz="1600">
                        <a:solidFill>
                          <a:srgbClr val="FF0000"/>
                        </a:solidFill>
                      </a:endParaRPr>
                    </a:p>
                  </a:txBody>
                  <a:tcPr/>
                </a:tc>
                <a:extLst>
                  <a:ext uri="{0D108BD9-81ED-4DB2-BD59-A6C34878D82A}">
                    <a16:rowId xmlns:a16="http://schemas.microsoft.com/office/drawing/2014/main" val="3698873674"/>
                  </a:ext>
                </a:extLst>
              </a:tr>
              <a:tr h="391488">
                <a:tc>
                  <a:txBody>
                    <a:bodyPr/>
                    <a:lstStyle/>
                    <a:p>
                      <a:r>
                        <a:rPr lang="en-US" altLang="zh-TW" sz="1600"/>
                        <a:t>With Machine Learning</a:t>
                      </a:r>
                      <a:endParaRPr lang="zh-TW" altLang="en-US" sz="1600"/>
                    </a:p>
                  </a:txBody>
                  <a:tcPr/>
                </a:tc>
                <a:tc>
                  <a:txBody>
                    <a:bodyPr/>
                    <a:lstStyle/>
                    <a:p>
                      <a:r>
                        <a:rPr lang="en-US" altLang="zh-TW" sz="1600"/>
                        <a:t>Yes, 2D DLT + Linear Regression</a:t>
                      </a:r>
                      <a:endParaRPr lang="zh-TW" altLang="en-US" sz="1600"/>
                    </a:p>
                  </a:txBody>
                  <a:tcPr/>
                </a:tc>
                <a:extLst>
                  <a:ext uri="{0D108BD9-81ED-4DB2-BD59-A6C34878D82A}">
                    <a16:rowId xmlns:a16="http://schemas.microsoft.com/office/drawing/2014/main" val="1466479481"/>
                  </a:ext>
                </a:extLst>
              </a:tr>
            </a:tbl>
          </a:graphicData>
        </a:graphic>
      </p:graphicFrame>
      <p:pic>
        <p:nvPicPr>
          <p:cNvPr id="31" name="圖片 30" descr="C:\Users\user\AppData\Local\Microsoft\Windows\INetCache\Content.MSO\8909B685.tmp">
            <a:extLst>
              <a:ext uri="{FF2B5EF4-FFF2-40B4-BE49-F238E27FC236}">
                <a16:creationId xmlns:a16="http://schemas.microsoft.com/office/drawing/2014/main" id="{D80B4C38-E277-5A45-8CB9-E687EEF6D4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8737" y="1687923"/>
            <a:ext cx="4885690" cy="3371215"/>
          </a:xfrm>
          <a:prstGeom prst="rect">
            <a:avLst/>
          </a:prstGeom>
          <a:noFill/>
          <a:ln>
            <a:noFill/>
          </a:ln>
        </p:spPr>
      </p:pic>
      <p:pic>
        <p:nvPicPr>
          <p:cNvPr id="32" name="圖片 31" descr="C:\Users\user\AppData\Local\Microsoft\Windows\INetCache\Content.MSO\B4AAC223.tmp">
            <a:extLst>
              <a:ext uri="{FF2B5EF4-FFF2-40B4-BE49-F238E27FC236}">
                <a16:creationId xmlns:a16="http://schemas.microsoft.com/office/drawing/2014/main" id="{1B710DA9-E73D-2543-AC24-033D0DE1D1C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14585" y="1684382"/>
            <a:ext cx="4899660" cy="3371215"/>
          </a:xfrm>
          <a:prstGeom prst="rect">
            <a:avLst/>
          </a:prstGeom>
          <a:noFill/>
          <a:ln>
            <a:noFill/>
          </a:ln>
        </p:spPr>
      </p:pic>
    </p:spTree>
    <p:extLst>
      <p:ext uri="{BB962C8B-B14F-4D97-AF65-F5344CB8AC3E}">
        <p14:creationId xmlns:p14="http://schemas.microsoft.com/office/powerpoint/2010/main" val="4166454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Demo</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56</a:t>
            </a:fld>
            <a:endParaRPr lang="zh-TW" altLang="en-US"/>
          </a:p>
        </p:txBody>
      </p:sp>
    </p:spTree>
    <p:extLst>
      <p:ext uri="{BB962C8B-B14F-4D97-AF65-F5344CB8AC3E}">
        <p14:creationId xmlns:p14="http://schemas.microsoft.com/office/powerpoint/2010/main" val="3760360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B2A47B7-EE86-AA43-8FD1-7E6EE2115353}"/>
              </a:ext>
            </a:extLst>
          </p:cNvPr>
          <p:cNvSpPr>
            <a:spLocks noGrp="1"/>
          </p:cNvSpPr>
          <p:nvPr>
            <p:ph type="title"/>
          </p:nvPr>
        </p:nvSpPr>
        <p:spPr/>
        <p:txBody>
          <a:bodyPr/>
          <a:lstStyle/>
          <a:p>
            <a:r>
              <a:rPr lang="en-US" altLang="zh-TW"/>
              <a:t>Demo</a:t>
            </a:r>
            <a:endParaRPr lang="zh-TW" altLang="en-US"/>
          </a:p>
        </p:txBody>
      </p:sp>
      <p:pic>
        <p:nvPicPr>
          <p:cNvPr id="6" name="DEMO">
            <a:hlinkClick r:id="" action="ppaction://media"/>
            <a:extLst>
              <a:ext uri="{FF2B5EF4-FFF2-40B4-BE49-F238E27FC236}">
                <a16:creationId xmlns:a16="http://schemas.microsoft.com/office/drawing/2014/main" id="{CDF096B6-8B73-2C4E-9987-47BAB05C60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3855" y="188640"/>
            <a:ext cx="11290101" cy="6350682"/>
          </a:xfrm>
          <a:prstGeom prst="rect">
            <a:avLst/>
          </a:prstGeom>
        </p:spPr>
      </p:pic>
      <p:sp>
        <p:nvSpPr>
          <p:cNvPr id="9" name="投影片編號版面配置區 4">
            <a:extLst>
              <a:ext uri="{FF2B5EF4-FFF2-40B4-BE49-F238E27FC236}">
                <a16:creationId xmlns:a16="http://schemas.microsoft.com/office/drawing/2014/main" id="{56F17EBC-30A6-6F44-8698-EE02490F935F}"/>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57</a:t>
            </a:fld>
            <a:endParaRPr lang="zh-TW" altLang="en-US"/>
          </a:p>
        </p:txBody>
      </p:sp>
    </p:spTree>
    <p:extLst>
      <p:ext uri="{BB962C8B-B14F-4D97-AF65-F5344CB8AC3E}">
        <p14:creationId xmlns:p14="http://schemas.microsoft.com/office/powerpoint/2010/main" val="263550777"/>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41634CD4-DF1C-6041-A5E2-CF838DD30589}"/>
              </a:ext>
            </a:extLst>
          </p:cNvPr>
          <p:cNvSpPr>
            <a:spLocks noGrp="1"/>
          </p:cNvSpPr>
          <p:nvPr>
            <p:ph type="title"/>
          </p:nvPr>
        </p:nvSpPr>
        <p:spPr>
          <a:xfrm>
            <a:off x="609600" y="533400"/>
            <a:ext cx="10972800" cy="990600"/>
          </a:xfrm>
        </p:spPr>
        <p:txBody>
          <a:bodyPr/>
          <a:lstStyle/>
          <a:p>
            <a:r>
              <a:rPr lang="en-US" altLang="zh-TW"/>
              <a:t>Single Person</a:t>
            </a:r>
            <a:endParaRPr lang="zh-TW" altLang="en-US"/>
          </a:p>
        </p:txBody>
      </p:sp>
      <p:pic>
        <p:nvPicPr>
          <p:cNvPr id="7" name="圖片 6">
            <a:extLst>
              <a:ext uri="{FF2B5EF4-FFF2-40B4-BE49-F238E27FC236}">
                <a16:creationId xmlns:a16="http://schemas.microsoft.com/office/drawing/2014/main" id="{A8BA43C5-03F8-6848-BDE5-66D916B375E1}"/>
              </a:ext>
            </a:extLst>
          </p:cNvPr>
          <p:cNvPicPr>
            <a:picLocks noChangeAspect="1"/>
          </p:cNvPicPr>
          <p:nvPr/>
        </p:nvPicPr>
        <p:blipFill rotWithShape="1">
          <a:blip r:embed="rId3">
            <a:extLst>
              <a:ext uri="{28A0092B-C50C-407E-A947-70E740481C1C}">
                <a14:useLocalDpi xmlns:a14="http://schemas.microsoft.com/office/drawing/2010/main" val="0"/>
              </a:ext>
            </a:extLst>
          </a:blip>
          <a:srcRect t="13250" r="1301" b="9051"/>
          <a:stretch/>
        </p:blipFill>
        <p:spPr>
          <a:xfrm>
            <a:off x="4038600" y="260648"/>
            <a:ext cx="3384376" cy="5328592"/>
          </a:xfrm>
          <a:prstGeom prst="rect">
            <a:avLst/>
          </a:prstGeom>
        </p:spPr>
      </p:pic>
      <p:pic>
        <p:nvPicPr>
          <p:cNvPr id="10" name="圖片 9">
            <a:extLst>
              <a:ext uri="{FF2B5EF4-FFF2-40B4-BE49-F238E27FC236}">
                <a16:creationId xmlns:a16="http://schemas.microsoft.com/office/drawing/2014/main" id="{2F563B37-8120-2C49-9922-75E040A245A0}"/>
              </a:ext>
            </a:extLst>
          </p:cNvPr>
          <p:cNvPicPr>
            <a:picLocks noChangeAspect="1"/>
          </p:cNvPicPr>
          <p:nvPr/>
        </p:nvPicPr>
        <p:blipFill rotWithShape="1">
          <a:blip r:embed="rId4">
            <a:extLst>
              <a:ext uri="{28A0092B-C50C-407E-A947-70E740481C1C}">
                <a14:useLocalDpi xmlns:a14="http://schemas.microsoft.com/office/drawing/2010/main" val="0"/>
              </a:ext>
            </a:extLst>
          </a:blip>
          <a:srcRect l="-100" t="14526" b="8826"/>
          <a:stretch/>
        </p:blipFill>
        <p:spPr>
          <a:xfrm>
            <a:off x="8149952" y="332656"/>
            <a:ext cx="3432448" cy="5256584"/>
          </a:xfrm>
          <a:prstGeom prst="rect">
            <a:avLst/>
          </a:prstGeom>
        </p:spPr>
      </p:pic>
      <p:sp>
        <p:nvSpPr>
          <p:cNvPr id="11" name="投影片編號版面配置區 4">
            <a:extLst>
              <a:ext uri="{FF2B5EF4-FFF2-40B4-BE49-F238E27FC236}">
                <a16:creationId xmlns:a16="http://schemas.microsoft.com/office/drawing/2014/main" id="{82FD03AB-AEA3-6C48-9A10-4258D8F298E2}"/>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58</a:t>
            </a:fld>
            <a:endParaRPr lang="zh-TW" altLang="en-US"/>
          </a:p>
        </p:txBody>
      </p:sp>
    </p:spTree>
    <p:extLst>
      <p:ext uri="{BB962C8B-B14F-4D97-AF65-F5344CB8AC3E}">
        <p14:creationId xmlns:p14="http://schemas.microsoft.com/office/powerpoint/2010/main" val="1068080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41634CD4-DF1C-6041-A5E2-CF838DD30589}"/>
              </a:ext>
            </a:extLst>
          </p:cNvPr>
          <p:cNvSpPr>
            <a:spLocks noGrp="1"/>
          </p:cNvSpPr>
          <p:nvPr>
            <p:ph type="title"/>
          </p:nvPr>
        </p:nvSpPr>
        <p:spPr>
          <a:xfrm>
            <a:off x="609600" y="533400"/>
            <a:ext cx="10972800" cy="990600"/>
          </a:xfrm>
        </p:spPr>
        <p:txBody>
          <a:bodyPr>
            <a:normAutofit/>
          </a:bodyPr>
          <a:lstStyle/>
          <a:p>
            <a:r>
              <a:rPr lang="en" altLang="zh-TW"/>
              <a:t>Multiple People</a:t>
            </a:r>
            <a:endParaRPr lang="zh-TW" altLang="en-US"/>
          </a:p>
        </p:txBody>
      </p:sp>
      <p:pic>
        <p:nvPicPr>
          <p:cNvPr id="5" name="圖片 4">
            <a:extLst>
              <a:ext uri="{FF2B5EF4-FFF2-40B4-BE49-F238E27FC236}">
                <a16:creationId xmlns:a16="http://schemas.microsoft.com/office/drawing/2014/main" id="{DDB64A15-9338-644C-ACE0-7CB313ECA935}"/>
              </a:ext>
            </a:extLst>
          </p:cNvPr>
          <p:cNvPicPr>
            <a:picLocks noChangeAspect="1"/>
          </p:cNvPicPr>
          <p:nvPr/>
        </p:nvPicPr>
        <p:blipFill rotWithShape="1">
          <a:blip r:embed="rId3">
            <a:extLst>
              <a:ext uri="{28A0092B-C50C-407E-A947-70E740481C1C}">
                <a14:useLocalDpi xmlns:a14="http://schemas.microsoft.com/office/drawing/2010/main" val="0"/>
              </a:ext>
            </a:extLst>
          </a:blip>
          <a:srcRect t="14700" r="3423" b="8651"/>
          <a:stretch/>
        </p:blipFill>
        <p:spPr>
          <a:xfrm>
            <a:off x="4151783" y="852633"/>
            <a:ext cx="3620750" cy="5747264"/>
          </a:xfrm>
          <a:prstGeom prst="rect">
            <a:avLst/>
          </a:prstGeom>
        </p:spPr>
      </p:pic>
      <p:pic>
        <p:nvPicPr>
          <p:cNvPr id="6" name="圖片 5">
            <a:extLst>
              <a:ext uri="{FF2B5EF4-FFF2-40B4-BE49-F238E27FC236}">
                <a16:creationId xmlns:a16="http://schemas.microsoft.com/office/drawing/2014/main" id="{72DAE600-688B-D543-8145-C765F32D2EC0}"/>
              </a:ext>
            </a:extLst>
          </p:cNvPr>
          <p:cNvPicPr>
            <a:picLocks noChangeAspect="1"/>
          </p:cNvPicPr>
          <p:nvPr/>
        </p:nvPicPr>
        <p:blipFill rotWithShape="1">
          <a:blip r:embed="rId4">
            <a:extLst>
              <a:ext uri="{28A0092B-C50C-407E-A947-70E740481C1C}">
                <a14:useLocalDpi xmlns:a14="http://schemas.microsoft.com/office/drawing/2010/main" val="0"/>
              </a:ext>
            </a:extLst>
          </a:blip>
          <a:srcRect l="-400" t="15350" r="-400" b="10100"/>
          <a:stretch/>
        </p:blipFill>
        <p:spPr>
          <a:xfrm>
            <a:off x="8040216" y="895300"/>
            <a:ext cx="3827783" cy="5661929"/>
          </a:xfrm>
          <a:prstGeom prst="rect">
            <a:avLst/>
          </a:prstGeom>
        </p:spPr>
      </p:pic>
      <p:sp>
        <p:nvSpPr>
          <p:cNvPr id="7" name="矩形 6">
            <a:extLst>
              <a:ext uri="{FF2B5EF4-FFF2-40B4-BE49-F238E27FC236}">
                <a16:creationId xmlns:a16="http://schemas.microsoft.com/office/drawing/2014/main" id="{97E8F107-FA4B-7A42-848D-389F4607E3E8}"/>
              </a:ext>
            </a:extLst>
          </p:cNvPr>
          <p:cNvSpPr/>
          <p:nvPr/>
        </p:nvSpPr>
        <p:spPr>
          <a:xfrm>
            <a:off x="5478692" y="483301"/>
            <a:ext cx="966931" cy="369332"/>
          </a:xfrm>
          <a:prstGeom prst="rect">
            <a:avLst/>
          </a:prstGeom>
        </p:spPr>
        <p:txBody>
          <a:bodyPr wrap="none">
            <a:spAutoFit/>
          </a:bodyPr>
          <a:lstStyle/>
          <a:p>
            <a:r>
              <a:rPr lang="en" altLang="zh-TW" b="1">
                <a:solidFill>
                  <a:schemeClr val="accent2"/>
                </a:solidFill>
              </a:rPr>
              <a:t>Double</a:t>
            </a:r>
            <a:endParaRPr lang="zh-TW" altLang="en-US" b="1">
              <a:solidFill>
                <a:schemeClr val="accent2"/>
              </a:solidFill>
            </a:endParaRPr>
          </a:p>
        </p:txBody>
      </p:sp>
      <p:sp>
        <p:nvSpPr>
          <p:cNvPr id="9" name="矩形 8">
            <a:extLst>
              <a:ext uri="{FF2B5EF4-FFF2-40B4-BE49-F238E27FC236}">
                <a16:creationId xmlns:a16="http://schemas.microsoft.com/office/drawing/2014/main" id="{E6B3327C-94F1-2D4C-8306-04A37E418C64}"/>
              </a:ext>
            </a:extLst>
          </p:cNvPr>
          <p:cNvSpPr/>
          <p:nvPr/>
        </p:nvSpPr>
        <p:spPr>
          <a:xfrm>
            <a:off x="9425757" y="483301"/>
            <a:ext cx="1056700" cy="369332"/>
          </a:xfrm>
          <a:prstGeom prst="rect">
            <a:avLst/>
          </a:prstGeom>
        </p:spPr>
        <p:txBody>
          <a:bodyPr wrap="none">
            <a:spAutoFit/>
          </a:bodyPr>
          <a:lstStyle/>
          <a:p>
            <a:r>
              <a:rPr lang="en" altLang="zh-TW" b="1">
                <a:solidFill>
                  <a:schemeClr val="accent2"/>
                </a:solidFill>
              </a:rPr>
              <a:t>Multiple</a:t>
            </a:r>
            <a:endParaRPr lang="zh-TW" altLang="en-US" b="1">
              <a:solidFill>
                <a:schemeClr val="accent2"/>
              </a:solidFill>
            </a:endParaRPr>
          </a:p>
        </p:txBody>
      </p:sp>
      <p:sp>
        <p:nvSpPr>
          <p:cNvPr id="10" name="投影片編號版面配置區 4">
            <a:extLst>
              <a:ext uri="{FF2B5EF4-FFF2-40B4-BE49-F238E27FC236}">
                <a16:creationId xmlns:a16="http://schemas.microsoft.com/office/drawing/2014/main" id="{2B33788D-BFB9-724B-84A5-7971FC995C6F}"/>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59</a:t>
            </a:fld>
            <a:endParaRPr lang="zh-TW" altLang="en-US"/>
          </a:p>
        </p:txBody>
      </p:sp>
    </p:spTree>
    <p:extLst>
      <p:ext uri="{BB962C8B-B14F-4D97-AF65-F5344CB8AC3E}">
        <p14:creationId xmlns:p14="http://schemas.microsoft.com/office/powerpoint/2010/main" val="305714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Common Approachs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sp>
        <p:nvSpPr>
          <p:cNvPr id="7" name="內容版面配置區 6">
            <a:extLst>
              <a:ext uri="{FF2B5EF4-FFF2-40B4-BE49-F238E27FC236}">
                <a16:creationId xmlns:a16="http://schemas.microsoft.com/office/drawing/2014/main" id="{E3E635D7-8D5B-EC40-ABB2-5D51D52EFACE}"/>
              </a:ext>
            </a:extLst>
          </p:cNvPr>
          <p:cNvSpPr>
            <a:spLocks noGrp="1"/>
          </p:cNvSpPr>
          <p:nvPr>
            <p:ph idx="1"/>
          </p:nvPr>
        </p:nvSpPr>
        <p:spPr>
          <a:xfrm>
            <a:off x="604224" y="1511808"/>
            <a:ext cx="6050664" cy="4800040"/>
          </a:xfrm>
        </p:spPr>
        <p:txBody>
          <a:bodyPr>
            <a:normAutofit/>
          </a:bodyPr>
          <a:lstStyle/>
          <a:p>
            <a:r>
              <a:rPr lang="en-US" altLang="zh-TW" b="1" dirty="0"/>
              <a:t>Wireless Signal Based Solution</a:t>
            </a:r>
            <a:endParaRPr lang="en" altLang="zh-TW" b="1" dirty="0"/>
          </a:p>
          <a:p>
            <a:pPr lvl="1">
              <a:buFontTx/>
              <a:buChar char="-"/>
            </a:pPr>
            <a:r>
              <a:rPr lang="en" altLang="zh-TW" dirty="0"/>
              <a:t>Wi-Fi</a:t>
            </a:r>
          </a:p>
          <a:p>
            <a:pPr lvl="1">
              <a:buFontTx/>
              <a:buChar char="-"/>
            </a:pPr>
            <a:r>
              <a:rPr lang="en" altLang="zh-TW" dirty="0"/>
              <a:t>Zigbee</a:t>
            </a:r>
          </a:p>
          <a:p>
            <a:pPr lvl="1">
              <a:buFontTx/>
              <a:buChar char="-"/>
            </a:pPr>
            <a:r>
              <a:rPr lang="en" altLang="zh-TW" dirty="0"/>
              <a:t>Bluetooth</a:t>
            </a:r>
          </a:p>
          <a:p>
            <a:pPr lvl="1">
              <a:buFontTx/>
              <a:buChar char="-"/>
            </a:pPr>
            <a:r>
              <a:rPr lang="en" altLang="zh-TW" dirty="0"/>
              <a:t>UWB</a:t>
            </a:r>
          </a:p>
          <a:p>
            <a:pPr lvl="1">
              <a:buFontTx/>
              <a:buChar char="-"/>
            </a:pPr>
            <a:r>
              <a:rPr lang="en-US" altLang="zh-TW" dirty="0"/>
              <a:t>Infrared</a:t>
            </a:r>
            <a:endParaRPr lang="en" altLang="zh-TW" dirty="0"/>
          </a:p>
          <a:p>
            <a:pPr>
              <a:buFontTx/>
              <a:buChar char="-"/>
            </a:pPr>
            <a:r>
              <a:rPr lang="en" altLang="zh-TW" dirty="0"/>
              <a:t>Problems</a:t>
            </a:r>
          </a:p>
          <a:p>
            <a:pPr lvl="1">
              <a:buFontTx/>
              <a:buChar char="-"/>
            </a:pPr>
            <a:r>
              <a:rPr lang="en-US" altLang="zh-TW" dirty="0"/>
              <a:t>Wi-Fi, Zigbee, and Bluetooth could not have </a:t>
            </a:r>
            <a:r>
              <a:rPr lang="en-US" altLang="zh-TW" dirty="0">
                <a:solidFill>
                  <a:srgbClr val="FF0000"/>
                </a:solidFill>
              </a:rPr>
              <a:t>precise</a:t>
            </a:r>
            <a:r>
              <a:rPr lang="en-US" altLang="zh-TW" dirty="0"/>
              <a:t> positioning.</a:t>
            </a:r>
          </a:p>
          <a:p>
            <a:pPr lvl="1">
              <a:buFontTx/>
              <a:buChar char="-"/>
            </a:pPr>
            <a:r>
              <a:rPr lang="en" altLang="zh-TW" dirty="0"/>
              <a:t>UWB and </a:t>
            </a:r>
            <a:r>
              <a:rPr lang="en-US" altLang="zh-TW" dirty="0"/>
              <a:t>IR</a:t>
            </a:r>
            <a:r>
              <a:rPr lang="en" altLang="zh-TW" dirty="0"/>
              <a:t> need </a:t>
            </a:r>
            <a:r>
              <a:rPr lang="en" altLang="zh-TW" dirty="0">
                <a:solidFill>
                  <a:srgbClr val="FF0000"/>
                </a:solidFill>
              </a:rPr>
              <a:t>high cost </a:t>
            </a:r>
            <a:r>
              <a:rPr lang="en" altLang="zh-TW" dirty="0"/>
              <a:t>and additional equpments.</a:t>
            </a:r>
          </a:p>
          <a:p>
            <a:pPr lvl="1">
              <a:buFontTx/>
              <a:buChar char="-"/>
            </a:pPr>
            <a:r>
              <a:rPr lang="en" altLang="zh-TW" dirty="0">
                <a:solidFill>
                  <a:srgbClr val="FF0000"/>
                </a:solidFill>
              </a:rPr>
              <a:t>Environment </a:t>
            </a:r>
            <a:r>
              <a:rPr lang="en" altLang="zh-TW" dirty="0"/>
              <a:t>noise have dramatical impact on positioning.</a:t>
            </a:r>
          </a:p>
          <a:p>
            <a:pPr marL="274320" lvl="1" indent="0">
              <a:buNone/>
            </a:pPr>
            <a:endParaRPr lang="en" altLang="zh-TW" dirty="0"/>
          </a:p>
          <a:p>
            <a:endParaRPr lang="en" altLang="zh-TW" dirty="0"/>
          </a:p>
          <a:p>
            <a:endParaRPr lang="en" altLang="zh-TW" dirty="0"/>
          </a:p>
        </p:txBody>
      </p:sp>
      <p:pic>
        <p:nvPicPr>
          <p:cNvPr id="16" name="圖片 15">
            <a:extLst>
              <a:ext uri="{FF2B5EF4-FFF2-40B4-BE49-F238E27FC236}">
                <a16:creationId xmlns:a16="http://schemas.microsoft.com/office/drawing/2014/main" id="{DA37CACD-1933-9942-8F5B-E4FA961B80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4587" y="1551930"/>
            <a:ext cx="1228998" cy="1228998"/>
          </a:xfrm>
          <a:prstGeom prst="rect">
            <a:avLst/>
          </a:prstGeom>
        </p:spPr>
      </p:pic>
      <p:pic>
        <p:nvPicPr>
          <p:cNvPr id="21" name="圖片 20">
            <a:extLst>
              <a:ext uri="{FF2B5EF4-FFF2-40B4-BE49-F238E27FC236}">
                <a16:creationId xmlns:a16="http://schemas.microsoft.com/office/drawing/2014/main" id="{466F11F8-32DA-2245-AD39-5CE0A923B0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85991" y="2934685"/>
            <a:ext cx="1430288" cy="1430288"/>
          </a:xfrm>
          <a:prstGeom prst="rect">
            <a:avLst/>
          </a:prstGeom>
        </p:spPr>
      </p:pic>
      <p:pic>
        <p:nvPicPr>
          <p:cNvPr id="22" name="圖片 21">
            <a:extLst>
              <a:ext uri="{FF2B5EF4-FFF2-40B4-BE49-F238E27FC236}">
                <a16:creationId xmlns:a16="http://schemas.microsoft.com/office/drawing/2014/main" id="{B702902F-FAD7-964A-BB47-595175C530E3}"/>
              </a:ext>
            </a:extLst>
          </p:cNvPr>
          <p:cNvPicPr>
            <a:picLocks noChangeAspect="1"/>
          </p:cNvPicPr>
          <p:nvPr/>
        </p:nvPicPr>
        <p:blipFill>
          <a:blip r:embed="rId6"/>
          <a:stretch>
            <a:fillRect/>
          </a:stretch>
        </p:blipFill>
        <p:spPr>
          <a:xfrm>
            <a:off x="10561892" y="2951591"/>
            <a:ext cx="1247014" cy="1584045"/>
          </a:xfrm>
          <a:prstGeom prst="rect">
            <a:avLst/>
          </a:prstGeom>
        </p:spPr>
      </p:pic>
      <p:pic>
        <p:nvPicPr>
          <p:cNvPr id="23" name="圖片 22">
            <a:extLst>
              <a:ext uri="{FF2B5EF4-FFF2-40B4-BE49-F238E27FC236}">
                <a16:creationId xmlns:a16="http://schemas.microsoft.com/office/drawing/2014/main" id="{ABBF3397-FACF-4D47-AB37-6EFE85A66376}"/>
              </a:ext>
            </a:extLst>
          </p:cNvPr>
          <p:cNvPicPr>
            <a:picLocks noChangeAspect="1"/>
          </p:cNvPicPr>
          <p:nvPr/>
        </p:nvPicPr>
        <p:blipFill>
          <a:blip r:embed="rId7"/>
          <a:stretch>
            <a:fillRect/>
          </a:stretch>
        </p:blipFill>
        <p:spPr>
          <a:xfrm>
            <a:off x="8616279" y="4552756"/>
            <a:ext cx="1945613" cy="1459210"/>
          </a:xfrm>
          <a:prstGeom prst="rect">
            <a:avLst/>
          </a:prstGeom>
        </p:spPr>
      </p:pic>
      <p:cxnSp>
        <p:nvCxnSpPr>
          <p:cNvPr id="25" name="直線接點 24">
            <a:extLst>
              <a:ext uri="{FF2B5EF4-FFF2-40B4-BE49-F238E27FC236}">
                <a16:creationId xmlns:a16="http://schemas.microsoft.com/office/drawing/2014/main" id="{4E23DDA9-0470-FA46-9744-F55DA489C79B}"/>
              </a:ext>
            </a:extLst>
          </p:cNvPr>
          <p:cNvCxnSpPr>
            <a:cxnSpLocks/>
          </p:cNvCxnSpPr>
          <p:nvPr/>
        </p:nvCxnSpPr>
        <p:spPr>
          <a:xfrm>
            <a:off x="7883597" y="2091863"/>
            <a:ext cx="3209398" cy="33974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BD0C4AD8-E4AD-F74C-A50C-344DF469C328}"/>
              </a:ext>
            </a:extLst>
          </p:cNvPr>
          <p:cNvCxnSpPr>
            <a:cxnSpLocks/>
          </p:cNvCxnSpPr>
          <p:nvPr/>
        </p:nvCxnSpPr>
        <p:spPr>
          <a:xfrm flipH="1">
            <a:off x="7883597" y="2166429"/>
            <a:ext cx="3301802" cy="31351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投影片編號版面配置區 3">
            <a:extLst>
              <a:ext uri="{FF2B5EF4-FFF2-40B4-BE49-F238E27FC236}">
                <a16:creationId xmlns:a16="http://schemas.microsoft.com/office/drawing/2014/main" id="{BC73DE49-955B-B045-B69E-DD7CF6D23A89}"/>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6</a:t>
            </a:fld>
            <a:endParaRPr lang="zh-TW" altLang="en-US" dirty="0"/>
          </a:p>
        </p:txBody>
      </p:sp>
    </p:spTree>
    <p:extLst>
      <p:ext uri="{BB962C8B-B14F-4D97-AF65-F5344CB8AC3E}">
        <p14:creationId xmlns:p14="http://schemas.microsoft.com/office/powerpoint/2010/main" val="39259281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Conclusion and Future Works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60</a:t>
            </a:fld>
            <a:endParaRPr lang="zh-TW" altLang="en-US"/>
          </a:p>
        </p:txBody>
      </p:sp>
    </p:spTree>
    <p:extLst>
      <p:ext uri="{BB962C8B-B14F-4D97-AF65-F5344CB8AC3E}">
        <p14:creationId xmlns:p14="http://schemas.microsoft.com/office/powerpoint/2010/main" val="2372010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6752797D-CBEF-F84B-8F25-48A64069FAF2}"/>
              </a:ext>
            </a:extLst>
          </p:cNvPr>
          <p:cNvSpPr>
            <a:spLocks noGrp="1"/>
          </p:cNvSpPr>
          <p:nvPr>
            <p:ph type="title"/>
          </p:nvPr>
        </p:nvSpPr>
        <p:spPr>
          <a:xfrm>
            <a:off x="609600" y="533400"/>
            <a:ext cx="10972800" cy="990600"/>
          </a:xfrm>
        </p:spPr>
        <p:txBody>
          <a:bodyPr/>
          <a:lstStyle/>
          <a:p>
            <a:r>
              <a:rPr lang="en-US" altLang="zh-TW" dirty="0"/>
              <a:t>Conclusion</a:t>
            </a:r>
            <a:endParaRPr lang="zh-TW" altLang="en-US"/>
          </a:p>
        </p:txBody>
      </p:sp>
      <p:sp>
        <p:nvSpPr>
          <p:cNvPr id="16" name="文字方塊 15">
            <a:extLst>
              <a:ext uri="{FF2B5EF4-FFF2-40B4-BE49-F238E27FC236}">
                <a16:creationId xmlns:a16="http://schemas.microsoft.com/office/drawing/2014/main" id="{0929F435-457D-A347-90D9-48E219EB6F74}"/>
              </a:ext>
            </a:extLst>
          </p:cNvPr>
          <p:cNvSpPr txBox="1"/>
          <p:nvPr/>
        </p:nvSpPr>
        <p:spPr>
          <a:xfrm>
            <a:off x="695400" y="1412776"/>
            <a:ext cx="11496600" cy="57770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Two phase indoor positioning system</a:t>
            </a:r>
          </a:p>
          <a:p>
            <a:pPr marL="742950" lvl="1" indent="-285750">
              <a:buFont typeface="Arial" panose="020B0604020202020204" pitchFamily="34" charset="0"/>
              <a:buChar char="•"/>
            </a:pPr>
            <a:r>
              <a:rPr kumimoji="1" lang="en-US" altLang="zh-TW" dirty="0"/>
              <a:t> Wi-Fi</a:t>
            </a:r>
            <a:r>
              <a:rPr lang="en-US" altLang="zh-TW" dirty="0"/>
              <a:t> + image</a:t>
            </a:r>
          </a:p>
          <a:p>
            <a:pPr marL="742950" lvl="1"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Approach</a:t>
            </a:r>
          </a:p>
          <a:p>
            <a:pPr marL="742950" lvl="1" indent="-285750">
              <a:buFont typeface="Arial" panose="020B0604020202020204" pitchFamily="34" charset="0"/>
              <a:buChar char="•"/>
            </a:pPr>
            <a:r>
              <a:rPr lang="en-US" altLang="zh-TW" dirty="0"/>
              <a:t>Wi-Fi Poisitioning</a:t>
            </a:r>
          </a:p>
          <a:p>
            <a:pPr marL="1200150" lvl="2" indent="-285750">
              <a:buFont typeface="Arial" panose="020B0604020202020204" pitchFamily="34" charset="0"/>
              <a:buChar char="•"/>
            </a:pPr>
            <a:r>
              <a:rPr lang="en-US" altLang="zh-TW" dirty="0"/>
              <a:t>moving average</a:t>
            </a:r>
          </a:p>
          <a:p>
            <a:pPr marL="1200150" lvl="2" indent="-285750">
              <a:buFont typeface="Arial" panose="020B0604020202020204" pitchFamily="34" charset="0"/>
              <a:buChar char="•"/>
            </a:pPr>
            <a:r>
              <a:rPr lang="en-US" altLang="zh-TW" dirty="0"/>
              <a:t>different signals</a:t>
            </a:r>
          </a:p>
          <a:p>
            <a:pPr marL="742950" lvl="1" indent="-285750">
              <a:buFont typeface="Arial" panose="020B0604020202020204" pitchFamily="34" charset="0"/>
              <a:buChar char="•"/>
            </a:pPr>
            <a:r>
              <a:rPr lang="en-US" altLang="zh-TW" dirty="0"/>
              <a:t>Image Positioning</a:t>
            </a:r>
          </a:p>
          <a:p>
            <a:pPr marL="1200150" lvl="2" indent="-285750">
              <a:buFont typeface="Arial" panose="020B0604020202020204" pitchFamily="34" charset="0"/>
              <a:buChar char="•"/>
            </a:pPr>
            <a:r>
              <a:rPr lang="en-US" altLang="zh-TW" dirty="0"/>
              <a:t>feet position estimation</a:t>
            </a:r>
          </a:p>
          <a:p>
            <a:pPr marL="1200150" lvl="2" indent="-285750">
              <a:buFont typeface="Arial" panose="020B0604020202020204" pitchFamily="34" charset="0"/>
              <a:buChar char="•"/>
            </a:pPr>
            <a:r>
              <a:rPr lang="en-US" altLang="zh-TW" dirty="0"/>
              <a:t>lightweight model</a:t>
            </a:r>
          </a:p>
          <a:p>
            <a:pPr marL="1200150" lvl="2" indent="-285750">
              <a:buFont typeface="Arial" panose="020B0604020202020204" pitchFamily="34" charset="0"/>
              <a:buChar char="•"/>
            </a:pPr>
            <a:endParaRPr lang="en-US" altLang="zh-TW" dirty="0">
              <a:solidFill>
                <a:schemeClr val="accent2"/>
              </a:solidFill>
            </a:endParaRPr>
          </a:p>
          <a:p>
            <a:pPr marL="285750" indent="-285750">
              <a:buFont typeface="Arial" panose="020B0604020202020204" pitchFamily="34" charset="0"/>
              <a:buChar char="•"/>
            </a:pPr>
            <a:r>
              <a:rPr lang="en-US" altLang="zh-CN" dirty="0"/>
              <a:t>Pros</a:t>
            </a:r>
          </a:p>
          <a:p>
            <a:pPr marL="742950" lvl="1" indent="-285750">
              <a:buFont typeface="Arial" panose="020B0604020202020204" pitchFamily="34" charset="0"/>
              <a:buChar char="•"/>
            </a:pPr>
            <a:r>
              <a:rPr lang="en-US" altLang="zh-CN" dirty="0"/>
              <a:t>Overcome challenge from surrounding variance.</a:t>
            </a:r>
          </a:p>
          <a:p>
            <a:pPr marL="742950" lvl="1" indent="-285750">
              <a:buFont typeface="Arial" panose="020B0604020202020204" pitchFamily="34" charset="0"/>
              <a:buChar char="•"/>
            </a:pPr>
            <a:r>
              <a:rPr lang="en-US" altLang="zh-CN" dirty="0"/>
              <a:t>Improve Wi-Fi positioning error by </a:t>
            </a:r>
            <a:r>
              <a:rPr lang="en-US" altLang="zh-CN" dirty="0">
                <a:solidFill>
                  <a:schemeClr val="accent2"/>
                </a:solidFill>
              </a:rPr>
              <a:t>14 % (0.25 m).</a:t>
            </a:r>
          </a:p>
          <a:p>
            <a:pPr marL="742950" lvl="1" indent="-285750">
              <a:buFont typeface="Arial" panose="020B0604020202020204" pitchFamily="34" charset="0"/>
              <a:buChar char="•"/>
            </a:pPr>
            <a:r>
              <a:rPr lang="en-US" altLang="zh-CN" dirty="0"/>
              <a:t>Reduce image-based positioning error by around </a:t>
            </a:r>
            <a:r>
              <a:rPr lang="en-US" altLang="zh-CN" dirty="0">
                <a:solidFill>
                  <a:schemeClr val="accent2"/>
                </a:solidFill>
              </a:rPr>
              <a:t>80%(1.82m) </a:t>
            </a:r>
            <a:r>
              <a:rPr lang="en-US" altLang="zh-CN" dirty="0"/>
              <a:t>in</a:t>
            </a:r>
            <a:r>
              <a:rPr lang="zh-TW" altLang="en-US" dirty="0"/>
              <a:t> </a:t>
            </a:r>
            <a:r>
              <a:rPr lang="en-US" altLang="zh-CN" dirty="0"/>
              <a:t>average with </a:t>
            </a:r>
            <a:r>
              <a:rPr lang="en-US" altLang="zh-TW" dirty="0"/>
              <a:t>improved feet position algorithm</a:t>
            </a:r>
            <a:r>
              <a:rPr lang="en-US" altLang="zh-CN" dirty="0"/>
              <a:t> and machine learning model.</a:t>
            </a:r>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TW" dirty="0"/>
              <a:t>In the future, we can consider to combine the PDR method to make personnel match more precise.</a:t>
            </a:r>
          </a:p>
          <a:p>
            <a:pPr marL="285750" indent="-285750">
              <a:lnSpc>
                <a:spcPct val="150000"/>
              </a:lnSpc>
              <a:buFont typeface="Arial" panose="020B0604020202020204" pitchFamily="34" charset="0"/>
              <a:buChar char="•"/>
            </a:pPr>
            <a:endParaRPr lang="en-US" altLang="zh-TW" dirty="0"/>
          </a:p>
          <a:p>
            <a:pPr>
              <a:lnSpc>
                <a:spcPct val="150000"/>
              </a:lnSpc>
            </a:pPr>
            <a:endParaRPr lang="en-US" altLang="zh-TW" sz="1400" dirty="0"/>
          </a:p>
        </p:txBody>
      </p:sp>
      <p:sp>
        <p:nvSpPr>
          <p:cNvPr id="4" name="投影片編號版面配置區 3">
            <a:extLst>
              <a:ext uri="{FF2B5EF4-FFF2-40B4-BE49-F238E27FC236}">
                <a16:creationId xmlns:a16="http://schemas.microsoft.com/office/drawing/2014/main" id="{67FE436F-3D9B-AB43-9B73-0E038B4529CA}"/>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61</a:t>
            </a:fld>
            <a:endParaRPr lang="zh-TW" altLang="en-US" dirty="0"/>
          </a:p>
        </p:txBody>
      </p:sp>
    </p:spTree>
    <p:extLst>
      <p:ext uri="{BB962C8B-B14F-4D97-AF65-F5344CB8AC3E}">
        <p14:creationId xmlns:p14="http://schemas.microsoft.com/office/powerpoint/2010/main" val="2544126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Achievement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62</a:t>
            </a:fld>
            <a:endParaRPr lang="zh-TW" altLang="en-US"/>
          </a:p>
        </p:txBody>
      </p:sp>
    </p:spTree>
    <p:extLst>
      <p:ext uri="{BB962C8B-B14F-4D97-AF65-F5344CB8AC3E}">
        <p14:creationId xmlns:p14="http://schemas.microsoft.com/office/powerpoint/2010/main" val="3996333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6752797D-CBEF-F84B-8F25-48A64069FAF2}"/>
              </a:ext>
            </a:extLst>
          </p:cNvPr>
          <p:cNvSpPr>
            <a:spLocks noGrp="1"/>
          </p:cNvSpPr>
          <p:nvPr>
            <p:ph type="title"/>
          </p:nvPr>
        </p:nvSpPr>
        <p:spPr>
          <a:xfrm>
            <a:off x="609600" y="533400"/>
            <a:ext cx="10972800" cy="990600"/>
          </a:xfrm>
        </p:spPr>
        <p:txBody>
          <a:bodyPr/>
          <a:lstStyle/>
          <a:p>
            <a:r>
              <a:rPr lang="en-US" altLang="zh-TW" dirty="0"/>
              <a:t>Achievement</a:t>
            </a:r>
            <a:endParaRPr lang="zh-TW" altLang="en-US"/>
          </a:p>
        </p:txBody>
      </p:sp>
      <p:sp>
        <p:nvSpPr>
          <p:cNvPr id="16" name="文字方塊 15">
            <a:extLst>
              <a:ext uri="{FF2B5EF4-FFF2-40B4-BE49-F238E27FC236}">
                <a16:creationId xmlns:a16="http://schemas.microsoft.com/office/drawing/2014/main" id="{0929F435-457D-A347-90D9-48E219EB6F74}"/>
              </a:ext>
            </a:extLst>
          </p:cNvPr>
          <p:cNvSpPr txBox="1"/>
          <p:nvPr/>
        </p:nvSpPr>
        <p:spPr>
          <a:xfrm>
            <a:off x="695400" y="1412776"/>
            <a:ext cx="11496600" cy="5586658"/>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Projects</a:t>
            </a:r>
          </a:p>
          <a:p>
            <a:pPr marL="742950" lvl="1" indent="-285750">
              <a:buFont typeface="Arial" panose="020B0604020202020204" pitchFamily="34" charset="0"/>
              <a:buChar char="•"/>
            </a:pPr>
            <a:r>
              <a:rPr lang="zh-CN" altLang="en-US" sz="2400" dirty="0"/>
              <a:t>工研院計畫</a:t>
            </a:r>
            <a:r>
              <a:rPr lang="en-US" altLang="zh-CN" sz="2400" dirty="0"/>
              <a:t> - </a:t>
            </a:r>
            <a:r>
              <a:rPr lang="zh-CN" altLang="en-US" sz="2400" dirty="0"/>
              <a:t>運用智能計算進行行動網路中覆蓋與干擾問題之偵測</a:t>
            </a:r>
            <a:endParaRPr lang="en-US" altLang="zh-CN" sz="2400" dirty="0"/>
          </a:p>
          <a:p>
            <a:pPr marL="742950" lvl="1" indent="-285750">
              <a:buFont typeface="Arial" panose="020B0604020202020204" pitchFamily="34" charset="0"/>
              <a:buChar char="•"/>
            </a:pPr>
            <a:r>
              <a:rPr lang="zh-CN" altLang="en-US" sz="2400" dirty="0"/>
              <a:t>科技部計畫</a:t>
            </a:r>
            <a:r>
              <a:rPr lang="zh-TW" altLang="en-US" sz="2400" dirty="0"/>
              <a:t> </a:t>
            </a:r>
            <a:r>
              <a:rPr lang="en-US" altLang="zh-TW" sz="2400" dirty="0"/>
              <a:t>- </a:t>
            </a:r>
            <a:r>
              <a:rPr lang="zh-CN" altLang="en-US" sz="2400" dirty="0"/>
              <a:t>應用機器學習偵測加密勒索軟體運作足跡與即時阻斷</a:t>
            </a:r>
            <a:endParaRPr lang="en-US" altLang="zh-CN" sz="2400" dirty="0"/>
          </a:p>
          <a:p>
            <a:endParaRPr lang="en-US" altLang="zh-TW" sz="2400" dirty="0"/>
          </a:p>
          <a:p>
            <a:pPr marL="285750" indent="-285750">
              <a:buFont typeface="Arial" panose="020B0604020202020204" pitchFamily="34" charset="0"/>
              <a:buChar char="•"/>
            </a:pPr>
            <a:r>
              <a:rPr lang="en-US" altLang="zh-TW" sz="2400" dirty="0"/>
              <a:t>Experience</a:t>
            </a:r>
          </a:p>
          <a:p>
            <a:pPr marL="742950" lvl="1" indent="-285750">
              <a:buFont typeface="Arial" panose="020B0604020202020204" pitchFamily="34" charset="0"/>
              <a:buChar char="•"/>
            </a:pPr>
            <a:r>
              <a:rPr lang="zh-TW" altLang="en-US" sz="2400"/>
              <a:t>友達光電</a:t>
            </a:r>
            <a:r>
              <a:rPr lang="en-US" altLang="zh-TW" sz="2400"/>
              <a:t> - </a:t>
            </a:r>
            <a:r>
              <a:rPr lang="en" altLang="zh-TW" sz="2400"/>
              <a:t>A+</a:t>
            </a:r>
            <a:r>
              <a:rPr lang="zh-TW" altLang="en-US" sz="2400"/>
              <a:t>實習生</a:t>
            </a:r>
            <a:r>
              <a:rPr lang="en-US" altLang="zh-TW" sz="2400"/>
              <a:t>(</a:t>
            </a:r>
            <a:r>
              <a:rPr lang="en" altLang="zh-TW" sz="2400"/>
              <a:t>AI</a:t>
            </a:r>
            <a:r>
              <a:rPr lang="zh-TW" altLang="en-US" sz="2400"/>
              <a:t>相關</a:t>
            </a:r>
            <a:r>
              <a:rPr lang="en-US" altLang="zh-TW" sz="2400"/>
              <a:t>)</a:t>
            </a:r>
          </a:p>
          <a:p>
            <a:pPr marL="742950" lvl="1" indent="-285750">
              <a:buFont typeface="Arial" panose="020B0604020202020204" pitchFamily="34" charset="0"/>
              <a:buChar char="•"/>
            </a:pPr>
            <a:r>
              <a:rPr lang="zh-TW" altLang="en-US" sz="2400" dirty="0"/>
              <a:t>綠界科技</a:t>
            </a:r>
            <a:r>
              <a:rPr lang="en-US" altLang="zh-TW" sz="2400" dirty="0"/>
              <a:t> - </a:t>
            </a:r>
            <a:r>
              <a:rPr lang="zh-TW" altLang="en-US" sz="2400" dirty="0"/>
              <a:t>大專院校資訊創新應用暨金流服務競賽 第三名</a:t>
            </a:r>
          </a:p>
          <a:p>
            <a:pPr marL="742950" lvl="1" indent="-285750">
              <a:buFont typeface="Arial" panose="020B0604020202020204" pitchFamily="34" charset="0"/>
              <a:buChar char="•"/>
            </a:pPr>
            <a:r>
              <a:rPr lang="zh-CN" altLang="en-US" sz="2400" dirty="0"/>
              <a:t>農委會</a:t>
            </a:r>
            <a:r>
              <a:rPr lang="en-US" altLang="zh-CN" sz="2400" dirty="0"/>
              <a:t> - </a:t>
            </a:r>
            <a:r>
              <a:rPr lang="zh-TW" altLang="en-US" sz="2400" dirty="0"/>
              <a:t>資料創新應用競賽</a:t>
            </a:r>
            <a:r>
              <a:rPr lang="en-US" altLang="zh-TW" sz="2400" dirty="0"/>
              <a:t> </a:t>
            </a:r>
            <a:r>
              <a:rPr lang="zh-CN" altLang="en-US" sz="2400" dirty="0"/>
              <a:t>晉級決賽</a:t>
            </a:r>
            <a:endParaRPr lang="en-US" altLang="zh-CN" sz="2400" dirty="0"/>
          </a:p>
          <a:p>
            <a:pPr marL="742950" lvl="1" indent="-285750">
              <a:buFont typeface="Arial" panose="020B0604020202020204" pitchFamily="34" charset="0"/>
              <a:buChar char="•"/>
            </a:pPr>
            <a:r>
              <a:rPr lang="en-US" altLang="zh-TW" sz="2400"/>
              <a:t>Shopee - I'm the Best Coder! Challenge 2020</a:t>
            </a:r>
          </a:p>
          <a:p>
            <a:pPr marL="742950" lvl="1" indent="-285750">
              <a:buFont typeface="Arial" panose="020B0604020202020204" pitchFamily="34" charset="0"/>
              <a:buChar char="•"/>
            </a:pPr>
            <a:r>
              <a:rPr lang="zh-TW" altLang="en-US" sz="2400"/>
              <a:t>雲林科技大學 </a:t>
            </a:r>
            <a:r>
              <a:rPr lang="en-US" altLang="zh-TW" sz="2400"/>
              <a:t>- </a:t>
            </a:r>
            <a:r>
              <a:rPr lang="zh-TW" altLang="en-US" sz="2400"/>
              <a:t>第二屆智慧聯網專題實作競賽</a:t>
            </a:r>
            <a:endParaRPr lang="en-US" altLang="zh-CN" sz="2400" dirty="0"/>
          </a:p>
          <a:p>
            <a:pPr marL="742950" lvl="1" indent="-285750">
              <a:buFont typeface="Arial" panose="020B0604020202020204" pitchFamily="34" charset="0"/>
              <a:buChar char="•"/>
            </a:pPr>
            <a:r>
              <a:rPr lang="en-US" altLang="zh-TW" sz="2400"/>
              <a:t>AI</a:t>
            </a:r>
            <a:r>
              <a:rPr lang="zh-CN" altLang="en-US" sz="2400"/>
              <a:t>金融科技學會</a:t>
            </a:r>
            <a:r>
              <a:rPr lang="zh-TW" altLang="en-US" sz="2400"/>
              <a:t> </a:t>
            </a:r>
            <a:r>
              <a:rPr lang="en-US" altLang="zh-TW" sz="2400"/>
              <a:t>- AI</a:t>
            </a:r>
            <a:r>
              <a:rPr lang="zh-TW" altLang="en-US" sz="2400"/>
              <a:t>金融科技創新創意競賽</a:t>
            </a:r>
          </a:p>
          <a:p>
            <a:pPr marL="742950" lvl="1" indent="-285750">
              <a:buFont typeface="Arial" panose="020B0604020202020204" pitchFamily="34" charset="0"/>
              <a:buChar char="•"/>
            </a:pPr>
            <a:endParaRPr lang="en-US" altLang="zh-TW" sz="2400"/>
          </a:p>
          <a:p>
            <a:pPr lvl="1"/>
            <a:endParaRPr lang="en-US" altLang="zh-TW"/>
          </a:p>
          <a:p>
            <a:pPr>
              <a:lnSpc>
                <a:spcPct val="150000"/>
              </a:lnSpc>
            </a:pPr>
            <a:endParaRPr lang="en-US" altLang="zh-TW" sz="2000" dirty="0"/>
          </a:p>
          <a:p>
            <a:pPr>
              <a:lnSpc>
                <a:spcPct val="150000"/>
              </a:lnSpc>
            </a:pPr>
            <a:endParaRPr lang="en-US" altLang="zh-TW" sz="1600" dirty="0"/>
          </a:p>
        </p:txBody>
      </p:sp>
      <p:sp>
        <p:nvSpPr>
          <p:cNvPr id="4" name="投影片編號版面配置區 3">
            <a:extLst>
              <a:ext uri="{FF2B5EF4-FFF2-40B4-BE49-F238E27FC236}">
                <a16:creationId xmlns:a16="http://schemas.microsoft.com/office/drawing/2014/main" id="{67FE436F-3D9B-AB43-9B73-0E038B4529CA}"/>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63</a:t>
            </a:fld>
            <a:endParaRPr lang="zh-TW" altLang="en-US" dirty="0"/>
          </a:p>
        </p:txBody>
      </p:sp>
    </p:spTree>
    <p:extLst>
      <p:ext uri="{BB962C8B-B14F-4D97-AF65-F5344CB8AC3E}">
        <p14:creationId xmlns:p14="http://schemas.microsoft.com/office/powerpoint/2010/main" val="23846778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latin typeface="Times New Roman" panose="02020603050405020304" pitchFamily="18" charset="0"/>
                <a:cs typeface="Times New Roman" panose="02020603050405020304" pitchFamily="18" charset="0"/>
              </a:rPr>
              <a:t>Thank you for listening</a:t>
            </a:r>
            <a:endParaRPr lang="zh-TW" altLang="en-US" b="1"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64</a:t>
            </a:fld>
            <a:endParaRPr lang="zh-TW" altLang="en-US"/>
          </a:p>
        </p:txBody>
      </p:sp>
    </p:spTree>
    <p:extLst>
      <p:ext uri="{BB962C8B-B14F-4D97-AF65-F5344CB8AC3E}">
        <p14:creationId xmlns:p14="http://schemas.microsoft.com/office/powerpoint/2010/main" val="1554772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65</a:t>
            </a:fld>
            <a:endParaRPr lang="zh-TW" altLang="en-US"/>
          </a:p>
        </p:txBody>
      </p:sp>
    </p:spTree>
    <p:extLst>
      <p:ext uri="{BB962C8B-B14F-4D97-AF65-F5344CB8AC3E}">
        <p14:creationId xmlns:p14="http://schemas.microsoft.com/office/powerpoint/2010/main" val="2086408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6752797D-CBEF-F84B-8F25-48A64069FAF2}"/>
              </a:ext>
            </a:extLst>
          </p:cNvPr>
          <p:cNvSpPr>
            <a:spLocks noGrp="1"/>
          </p:cNvSpPr>
          <p:nvPr>
            <p:ph type="title"/>
          </p:nvPr>
        </p:nvSpPr>
        <p:spPr>
          <a:xfrm>
            <a:off x="609600" y="533400"/>
            <a:ext cx="10972800" cy="990600"/>
          </a:xfrm>
        </p:spPr>
        <p:txBody>
          <a:bodyPr/>
          <a:lstStyle/>
          <a:p>
            <a:r>
              <a:rPr lang="en-US" altLang="zh-TW" dirty="0"/>
              <a:t>References</a:t>
            </a:r>
            <a:endParaRPr lang="zh-TW" altLang="en-US"/>
          </a:p>
        </p:txBody>
      </p:sp>
      <p:sp>
        <p:nvSpPr>
          <p:cNvPr id="16" name="文字方塊 15">
            <a:extLst>
              <a:ext uri="{FF2B5EF4-FFF2-40B4-BE49-F238E27FC236}">
                <a16:creationId xmlns:a16="http://schemas.microsoft.com/office/drawing/2014/main" id="{0929F435-457D-A347-90D9-48E219EB6F74}"/>
              </a:ext>
            </a:extLst>
          </p:cNvPr>
          <p:cNvSpPr txBox="1"/>
          <p:nvPr/>
        </p:nvSpPr>
        <p:spPr>
          <a:xfrm>
            <a:off x="695400" y="1524000"/>
            <a:ext cx="11496600" cy="4708981"/>
          </a:xfrm>
          <a:prstGeom prst="rect">
            <a:avLst/>
          </a:prstGeom>
          <a:noFill/>
        </p:spPr>
        <p:txBody>
          <a:bodyPr wrap="square" rtlCol="0">
            <a:spAutoFit/>
          </a:bodyPr>
          <a:lstStyle/>
          <a:p>
            <a:pPr marL="285750" lvl="0" indent="-285750">
              <a:buFont typeface="Arial" panose="020B0604020202020204" pitchFamily="34" charset="0"/>
              <a:buChar char="•"/>
            </a:pPr>
            <a:r>
              <a:rPr lang="en-US" altLang="zh-TW" sz="1200"/>
              <a:t>C. Rose, J. Britt, J. Allen and D. Bevly, "An Integrated Vehicle Navigation System Utilizing Lane-Detection and Lateral Position Estimation Systems in Difficult Environments for GPS," in </a:t>
            </a:r>
            <a:r>
              <a:rPr lang="en-US" altLang="zh-TW" sz="1200" i="1"/>
              <a:t>IEEE Transactions on Intelligent Transportation Systems</a:t>
            </a:r>
            <a:r>
              <a:rPr lang="en-US" altLang="zh-TW" sz="1200"/>
              <a:t>, vol. 15, no. 6, pp. 2615-2629, Dec. 2014</a:t>
            </a:r>
            <a:endParaRPr lang="zh-TW" altLang="zh-TW" sz="1200"/>
          </a:p>
          <a:p>
            <a:pPr marL="285750" lvl="0" indent="-285750">
              <a:buFont typeface="Arial" panose="020B0604020202020204" pitchFamily="34" charset="0"/>
              <a:buChar char="•"/>
            </a:pPr>
            <a:r>
              <a:rPr lang="en-US" altLang="zh-TW" sz="1200"/>
              <a:t>““Ericsson Mobility Report 2020” available at: </a:t>
            </a:r>
            <a:r>
              <a:rPr lang="en-US" altLang="zh-TW" sz="1200">
                <a:hlinkClick r:id="rId3">
                  <a:extLst>
                    <a:ext uri="{A12FA001-AC4F-418D-AE19-62706E023703}">
                      <ahyp:hlinkClr xmlns:ahyp="http://schemas.microsoft.com/office/drawing/2018/hyperlinkcolor" val="tx"/>
                    </a:ext>
                  </a:extLst>
                </a:hlinkClick>
              </a:rPr>
              <a:t>https://www.ericsson.com/assets/local/reports-papers/mobility-report/documents/2020/june2020-ericsson-mobility-report.pdf</a:t>
            </a:r>
            <a:endParaRPr lang="zh-TW" altLang="zh-TW" sz="1200"/>
          </a:p>
          <a:p>
            <a:pPr marL="285750" lvl="0" indent="-285750">
              <a:buFont typeface="Arial" panose="020B0604020202020204" pitchFamily="34" charset="0"/>
              <a:buChar char="•"/>
            </a:pPr>
            <a:r>
              <a:rPr lang="en-US" altLang="zh-TW" sz="1200"/>
              <a:t>A. A. Sohan, M. Ali, F. Fairooz, A. I. Rahman, A. Chakrabarty and M. R. Kabir, "Indoor Positioning Techniques using RSSI from Wireless Devices," 2019 22nd International Conference on Computer and Information Technology (ICCIT), 2019, pp. 1-6, doi: 10.1109/ICCIT48885.2019.9038591.</a:t>
            </a:r>
            <a:endParaRPr lang="zh-TW" altLang="zh-TW" sz="1200"/>
          </a:p>
          <a:p>
            <a:pPr marL="285750" lvl="0" indent="-285750">
              <a:buFont typeface="Arial" panose="020B0604020202020204" pitchFamily="34" charset="0"/>
              <a:buChar char="•"/>
            </a:pPr>
            <a:r>
              <a:rPr lang="en-US" altLang="zh-TW" sz="1200"/>
              <a:t>L. Pei, R. Chen, J. Liu, T. Tenhunen, H. Kuusniemi and Y. Chen, "An Inquiry-based Bluetooth indoor positioning approach for the Finnish pavilion at Shanghai World Expo 2010," </a:t>
            </a:r>
            <a:r>
              <a:rPr lang="en-US" altLang="zh-TW" sz="1200" i="1"/>
              <a:t>IEEE/ION Position, Location and Navigation Symposium</a:t>
            </a:r>
            <a:r>
              <a:rPr lang="en-US" altLang="zh-TW" sz="1200"/>
              <a:t>, 2010, pp. 1002-1009, doi: 10.1109/PLANS.2010.5507274.</a:t>
            </a:r>
            <a:endParaRPr lang="zh-TW" altLang="zh-TW" sz="1200"/>
          </a:p>
          <a:p>
            <a:pPr marL="285750" lvl="0" indent="-285750">
              <a:buFont typeface="Arial" panose="020B0604020202020204" pitchFamily="34" charset="0"/>
              <a:buChar char="•"/>
            </a:pPr>
            <a:r>
              <a:rPr lang="en-US" altLang="zh-TW" sz="1200"/>
              <a:t>G. Schroeer, "A Real-Time UWB Multi-Channel Indoor Positioning System for Industrial Scenarios," </a:t>
            </a:r>
            <a:r>
              <a:rPr lang="en-US" altLang="zh-TW" sz="1200" i="1"/>
              <a:t>2018 International Conference on Indoor Positioning and Indoor Navigation (IPIN)</a:t>
            </a:r>
            <a:r>
              <a:rPr lang="en-US" altLang="zh-TW" sz="1200"/>
              <a:t>, 2018, pp. 1-5, doi: 10.1109/IPIN.2018.8533792.</a:t>
            </a:r>
            <a:endParaRPr lang="zh-TW" altLang="zh-TW" sz="1200"/>
          </a:p>
          <a:p>
            <a:pPr marL="285750" lvl="0" indent="-285750">
              <a:buFont typeface="Arial" panose="020B0604020202020204" pitchFamily="34" charset="0"/>
              <a:buChar char="•"/>
            </a:pPr>
            <a:r>
              <a:rPr lang="en-US" altLang="zh-TW" sz="1200"/>
              <a:t>T. Wu, L. -K. Chen and Y. Hong, "A vision-based indoor positioning method with high accuracy and efficiency based on self-optimized-ordered visual vocabulary," </a:t>
            </a:r>
            <a:r>
              <a:rPr lang="en-US" altLang="zh-TW" sz="1200" i="1"/>
              <a:t>2016 IEEE/ION Position, Location and Navigation Symposium (PLANS)</a:t>
            </a:r>
            <a:r>
              <a:rPr lang="en-US" altLang="zh-TW" sz="1200"/>
              <a:t>, 2016, pp. 48-56, doi: 10.1109/PLANS.2016.7479682.</a:t>
            </a:r>
            <a:endParaRPr lang="zh-TW" altLang="zh-TW" sz="1200"/>
          </a:p>
          <a:p>
            <a:pPr marL="285750" lvl="0" indent="-285750">
              <a:buFont typeface="Arial" panose="020B0604020202020204" pitchFamily="34" charset="0"/>
              <a:buChar char="•"/>
            </a:pPr>
            <a:r>
              <a:rPr lang="en-US" altLang="zh-TW" sz="1200"/>
              <a:t>T. Tsai, C. Chang and S. Chen, "Vision based indoor positioning for intelligent buildings," </a:t>
            </a:r>
            <a:r>
              <a:rPr lang="en-US" altLang="zh-TW" sz="1200" i="1"/>
              <a:t>2016 2nd International Conference on Intelligent Green Building and Smart Grid (IGBSG)</a:t>
            </a:r>
            <a:r>
              <a:rPr lang="en-US" altLang="zh-TW" sz="1200"/>
              <a:t>, 2016, pp. 1-4, doi: 10.1109/IGBSG.2016.7539419.</a:t>
            </a:r>
            <a:endParaRPr lang="zh-TW" altLang="zh-TW" sz="1200"/>
          </a:p>
          <a:p>
            <a:pPr marL="285750" lvl="0" indent="-285750">
              <a:buFont typeface="Arial" panose="020B0604020202020204" pitchFamily="34" charset="0"/>
              <a:buChar char="•"/>
            </a:pPr>
            <a:r>
              <a:rPr lang="en-US" altLang="zh-TW" sz="1200"/>
              <a:t>“The Growth in Connected IoT Devices is Expected to Generate 79.4ZB of Data in 2025, According to a New IDC Forecast” available at: </a:t>
            </a:r>
            <a:r>
              <a:rPr lang="en-US" altLang="zh-TW" sz="1200">
                <a:hlinkClick r:id="rId4">
                  <a:extLst>
                    <a:ext uri="{A12FA001-AC4F-418D-AE19-62706E023703}">
                      <ahyp:hlinkClr xmlns:ahyp="http://schemas.microsoft.com/office/drawing/2018/hyperlinkcolor" val="tx"/>
                    </a:ext>
                  </a:extLst>
                </a:hlinkClick>
              </a:rPr>
              <a:t>https://www.businesswire.com/news/home/20190618005012/en/The-Growth-in-Connected-IoT-Devices-is-Expected-to-Generate-79.4ZB-of-Data-in-2025-According-to-a-New-IDC-Forecast</a:t>
            </a:r>
            <a:endParaRPr lang="zh-TW" altLang="zh-TW" sz="1200"/>
          </a:p>
          <a:p>
            <a:pPr marL="285750" lvl="0" indent="-285750">
              <a:buFont typeface="Arial" panose="020B0604020202020204" pitchFamily="34" charset="0"/>
              <a:buChar char="•"/>
            </a:pPr>
            <a:r>
              <a:rPr lang="en-US" altLang="zh-TW" sz="1200"/>
              <a:t>Y. Wang, Xu Yang, Yutian Zhao, Yue Liu and L. Cuthbert, "Bluetooth positioning using RSSI and triangulation methods," </a:t>
            </a:r>
            <a:r>
              <a:rPr lang="en-US" altLang="zh-TW" sz="1200" i="1"/>
              <a:t>2013 IEEE 10th Consumer Communications and Networking Conference (CCNC)</a:t>
            </a:r>
            <a:r>
              <a:rPr lang="en-US" altLang="zh-TW" sz="1200"/>
              <a:t>, 2013, pp. 837-842, doi: 10.1109/CCNC.2013.6488558.</a:t>
            </a:r>
            <a:endParaRPr lang="zh-TW" altLang="zh-TW" sz="1200"/>
          </a:p>
          <a:p>
            <a:pPr marL="285750" lvl="0" indent="-285750">
              <a:buFont typeface="Arial" panose="020B0604020202020204" pitchFamily="34" charset="0"/>
              <a:buChar char="•"/>
            </a:pPr>
            <a:r>
              <a:rPr lang="en-US" altLang="zh-TW" sz="1200"/>
              <a:t>Jooyoung Kim, Myungin Ji, Ju-il Jeon, Sangjoon Park and Y. Cho, "K-NN based positioning performance estimation for fingerprinting localization," </a:t>
            </a:r>
            <a:r>
              <a:rPr lang="en-US" altLang="zh-TW" sz="1200" i="1"/>
              <a:t>2016 Eighth International Conference on Ubiquitous and Future Networks (ICUFN)</a:t>
            </a:r>
            <a:r>
              <a:rPr lang="en-US" altLang="zh-TW" sz="1200"/>
              <a:t>, 2016, pp. 468-470, doi: 10.1109/ICUFN.2016.7537073.</a:t>
            </a:r>
            <a:endParaRPr lang="zh-TW" altLang="zh-TW" sz="1200"/>
          </a:p>
          <a:p>
            <a:pPr marL="285750" lvl="0" indent="-285750">
              <a:buFont typeface="Arial" panose="020B0604020202020204" pitchFamily="34" charset="0"/>
              <a:buChar char="•"/>
            </a:pPr>
            <a:r>
              <a:rPr lang="en-US" altLang="zh-TW" sz="1200"/>
              <a:t>J. Kietlinski - Zaleski, T. Yamazato and M. Katayama, "Experimental validation of TOA UWB positioning with two receivers using known indoor features," </a:t>
            </a:r>
            <a:r>
              <a:rPr lang="en-US" altLang="zh-TW" sz="1200" i="1"/>
              <a:t>IEEE/ION Position, Location and Navigation Symposium</a:t>
            </a:r>
            <a:r>
              <a:rPr lang="en-US" altLang="zh-TW" sz="1200"/>
              <a:t>, 2010, pp. 505-509, doi: 10.1109/PLANS.2010.5507253.</a:t>
            </a:r>
            <a:endParaRPr lang="zh-TW" altLang="zh-TW" sz="1200"/>
          </a:p>
          <a:p>
            <a:pPr marL="285750" lvl="0" indent="-285750">
              <a:buFont typeface="Arial" panose="020B0604020202020204" pitchFamily="34" charset="0"/>
              <a:buChar char="•"/>
            </a:pPr>
            <a:r>
              <a:rPr lang="en-US" altLang="zh-TW" sz="1200"/>
              <a:t>R. Hach and A. Rommel, "Wireless synchronization in time difference of arrival based real time locating systems," </a:t>
            </a:r>
            <a:r>
              <a:rPr lang="en-US" altLang="zh-TW" sz="1200" i="1"/>
              <a:t>2012 9th Workshop on Positioning, Navigation and Communication</a:t>
            </a:r>
            <a:r>
              <a:rPr lang="en-US" altLang="zh-TW" sz="1200"/>
              <a:t>, 2012, pp. 193-195, doi: 10.1109/WPNC.2012.6268763.</a:t>
            </a:r>
          </a:p>
        </p:txBody>
      </p:sp>
    </p:spTree>
    <p:extLst>
      <p:ext uri="{BB962C8B-B14F-4D97-AF65-F5344CB8AC3E}">
        <p14:creationId xmlns:p14="http://schemas.microsoft.com/office/powerpoint/2010/main" val="1515478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6752797D-CBEF-F84B-8F25-48A64069FAF2}"/>
              </a:ext>
            </a:extLst>
          </p:cNvPr>
          <p:cNvSpPr>
            <a:spLocks noGrp="1"/>
          </p:cNvSpPr>
          <p:nvPr>
            <p:ph type="title"/>
          </p:nvPr>
        </p:nvSpPr>
        <p:spPr>
          <a:xfrm>
            <a:off x="609600" y="533400"/>
            <a:ext cx="10972800" cy="990600"/>
          </a:xfrm>
        </p:spPr>
        <p:txBody>
          <a:bodyPr/>
          <a:lstStyle/>
          <a:p>
            <a:r>
              <a:rPr lang="en-US" altLang="zh-TW" dirty="0"/>
              <a:t>References</a:t>
            </a:r>
            <a:endParaRPr lang="zh-TW" altLang="en-US"/>
          </a:p>
        </p:txBody>
      </p:sp>
      <p:sp>
        <p:nvSpPr>
          <p:cNvPr id="16" name="文字方塊 15">
            <a:extLst>
              <a:ext uri="{FF2B5EF4-FFF2-40B4-BE49-F238E27FC236}">
                <a16:creationId xmlns:a16="http://schemas.microsoft.com/office/drawing/2014/main" id="{0929F435-457D-A347-90D9-48E219EB6F74}"/>
              </a:ext>
            </a:extLst>
          </p:cNvPr>
          <p:cNvSpPr txBox="1"/>
          <p:nvPr/>
        </p:nvSpPr>
        <p:spPr>
          <a:xfrm>
            <a:off x="695400" y="1524000"/>
            <a:ext cx="11496600" cy="3785652"/>
          </a:xfrm>
          <a:prstGeom prst="rect">
            <a:avLst/>
          </a:prstGeom>
          <a:noFill/>
        </p:spPr>
        <p:txBody>
          <a:bodyPr wrap="square" rtlCol="0">
            <a:spAutoFit/>
          </a:bodyPr>
          <a:lstStyle/>
          <a:p>
            <a:pPr marL="285750" lvl="0" indent="-285750">
              <a:buFont typeface="Arial" panose="020B0604020202020204" pitchFamily="34" charset="0"/>
              <a:buChar char="•"/>
            </a:pPr>
            <a:r>
              <a:rPr lang="en-US" altLang="zh-TW" sz="1200"/>
              <a:t>Y. Wang and K. C. Ho, "Unified Near-Field and Far-Field Localization for AOA and Hybrid AOA-TDOA Positionings," in </a:t>
            </a:r>
            <a:r>
              <a:rPr lang="en-US" altLang="zh-TW" sz="1200" i="1"/>
              <a:t>IEEE Transactions on Wireless Communications</a:t>
            </a:r>
            <a:r>
              <a:rPr lang="en-US" altLang="zh-TW" sz="1200"/>
              <a:t>, vol. 17, no. 2, pp. 1242-1254, Feb. 2018, doi: 10.1109/TWC.2017.2777457.</a:t>
            </a:r>
            <a:endParaRPr lang="zh-TW" altLang="zh-TW" sz="1200"/>
          </a:p>
          <a:p>
            <a:pPr marL="285750" lvl="0" indent="-285750">
              <a:buFont typeface="Arial" panose="020B0604020202020204" pitchFamily="34" charset="0"/>
              <a:buChar char="•"/>
            </a:pPr>
            <a:r>
              <a:rPr lang="en-US" altLang="zh-TW" sz="1200"/>
              <a:t>R. Girshick, J. Donahue, T. Darrell and J. Malik, "Rich Feature Hierarchies for Accurate Object Detection and Semantic Segmentation," </a:t>
            </a:r>
            <a:r>
              <a:rPr lang="en-US" altLang="zh-TW" sz="1200" i="1"/>
              <a:t>2014 IEEE Conference on Computer Vision and Pattern Recognition</a:t>
            </a:r>
            <a:r>
              <a:rPr lang="en-US" altLang="zh-TW" sz="1200"/>
              <a:t>, 2014, pp. 580-587, doi: 10.1109/CVPR.2014.81.</a:t>
            </a:r>
            <a:endParaRPr lang="zh-TW" altLang="zh-TW" sz="1200"/>
          </a:p>
          <a:p>
            <a:pPr marL="285750" lvl="0" indent="-285750">
              <a:buFont typeface="Arial" panose="020B0604020202020204" pitchFamily="34" charset="0"/>
              <a:buChar char="•"/>
            </a:pPr>
            <a:r>
              <a:rPr lang="en-US" altLang="zh-TW" sz="1200"/>
              <a:t>Alexey Bochkovskiy, Chien-Yao Wang and Hong-Yuan Mark Liao, “YOLOv4: Optimal Speed and Accuracy of Object Detection” arXiv:2004.10934 [cs],Apr. 2020.</a:t>
            </a:r>
            <a:endParaRPr lang="zh-TW" altLang="zh-TW" sz="1200"/>
          </a:p>
          <a:p>
            <a:pPr marL="285750" lvl="0" indent="-285750">
              <a:buFont typeface="Arial" panose="020B0604020202020204" pitchFamily="34" charset="0"/>
              <a:buChar char="•"/>
            </a:pPr>
            <a:r>
              <a:rPr lang="en-US" altLang="zh-TW" sz="1200"/>
              <a:t>Z. Cao, G. Hidalgo, T. Simon, S. Wei and Y. Sheikh, "OpenPose: Realtime Multi-Person 2D Pose Estimation Using Part Affinity Fields" in IEEE Transactions on Pattern Analysis &amp; Machine Intelligence, vol. 43, no. 01, pp. 172-186, 2021.doi: 10.1109/TPAMI.2019.2929257</a:t>
            </a:r>
            <a:endParaRPr lang="zh-TW" altLang="zh-TW" sz="1200"/>
          </a:p>
          <a:p>
            <a:pPr marL="285750" lvl="0" indent="-285750">
              <a:buFont typeface="Arial" panose="020B0604020202020204" pitchFamily="34" charset="0"/>
              <a:buChar char="•"/>
            </a:pPr>
            <a:r>
              <a:rPr lang="en-US" altLang="zh-TW" sz="1200"/>
              <a:t>KaewTraKulPong P., Bowden R. (2002) An Improved Adaptive Background Mixture Model for Real-time Tracking with Shadow Detection. In: Remagnino P., Jones G.A., Paragios N., Regazzoni C.S. (eds) Video-Based Surveillance Systems. Springer, Boston, MA. </a:t>
            </a:r>
            <a:r>
              <a:rPr lang="en-US" altLang="zh-TW" sz="1200" u="sng">
                <a:hlinkClick r:id="rId3">
                  <a:extLst>
                    <a:ext uri="{A12FA001-AC4F-418D-AE19-62706E023703}">
                      <ahyp:hlinkClr xmlns:ahyp="http://schemas.microsoft.com/office/drawing/2018/hyperlinkcolor" val="tx"/>
                    </a:ext>
                  </a:extLst>
                </a:hlinkClick>
              </a:rPr>
              <a:t>https://doi.org/10.1007/978-1-4615-0913-4_11</a:t>
            </a:r>
            <a:endParaRPr lang="zh-TW" altLang="zh-TW" sz="1200"/>
          </a:p>
          <a:p>
            <a:pPr marL="285750" lvl="0" indent="-285750">
              <a:buFont typeface="Arial" panose="020B0604020202020204" pitchFamily="34" charset="0"/>
              <a:buChar char="•"/>
            </a:pPr>
            <a:r>
              <a:rPr lang="en-US" altLang="zh-TW" sz="1200"/>
              <a:t>Chunluan Zhou and Junsong Yuan. Bi-box regression for pedestrian detection and occlusion estimation. In The European Conference on Computer Vision (ECCV), September 2018.</a:t>
            </a:r>
            <a:endParaRPr lang="zh-TW" altLang="zh-TW" sz="1200"/>
          </a:p>
          <a:p>
            <a:pPr marL="285750" lvl="0" indent="-285750">
              <a:buFont typeface="Arial" panose="020B0604020202020204" pitchFamily="34" charset="0"/>
              <a:buChar char="•"/>
            </a:pPr>
            <a:r>
              <a:rPr lang="en-US" altLang="zh-TW" sz="1200"/>
              <a:t>S. Zhang, J. Guo, W. Wang and J. Hu, "Indoor 2.5D Positioning of WiFi Based on SVM," </a:t>
            </a:r>
            <a:r>
              <a:rPr lang="en-US" altLang="zh-TW" sz="1200" i="1"/>
              <a:t>2018 Ubiquitous Positioning, Indoor Navigation and Location-Based Services (UPINLBS</a:t>
            </a:r>
            <a:r>
              <a:rPr lang="en-US" altLang="zh-TW" sz="1200"/>
              <a:t>), 2018, pp. 1-7, doi: 10.1109/UPINLBS.2018.8559903.</a:t>
            </a:r>
            <a:endParaRPr lang="zh-TW" altLang="zh-TW" sz="1200"/>
          </a:p>
          <a:p>
            <a:pPr marL="285750" lvl="0" indent="-285750">
              <a:buFont typeface="Arial" panose="020B0604020202020204" pitchFamily="34" charset="0"/>
              <a:buChar char="•"/>
            </a:pPr>
            <a:r>
              <a:rPr lang="en-US" altLang="zh-TW" sz="1200"/>
              <a:t>Lin TY. et al. (2014) Microsoft COCO: Common Objects in Context. In: Fleet D., Pajdla T., Schiele B., Tuytelaars T. (eds) Computer Vision – ECCV 2014. ECCV 2014. Lecture Notes in Computer Science, vol 8693. Springer, Cham. https://doi.org/10.1007/978-3-319-10602-1_48</a:t>
            </a:r>
            <a:endParaRPr lang="zh-TW" altLang="zh-TW" sz="1200"/>
          </a:p>
          <a:p>
            <a:pPr marL="285750" lvl="0" indent="-285750">
              <a:buFont typeface="Arial" panose="020B0604020202020204" pitchFamily="34" charset="0"/>
              <a:buChar char="•"/>
            </a:pPr>
            <a:r>
              <a:rPr lang="en-US" altLang="zh-TW" sz="1200"/>
              <a:t>Karara H. M. Abdel-Aziz, Y. I. Direct linear transformation into object space coordinates in close-range photogrammetry. 1971.</a:t>
            </a:r>
            <a:endParaRPr lang="zh-TW" altLang="zh-TW" sz="1200"/>
          </a:p>
          <a:p>
            <a:pPr marL="285750" indent="-285750">
              <a:buFont typeface="Arial" panose="020B0604020202020204" pitchFamily="34" charset="0"/>
              <a:buChar char="•"/>
            </a:pPr>
            <a:r>
              <a:rPr lang="en-US" altLang="zh-TW" sz="1200"/>
              <a:t>N. A. M. Maung and W. Zaw, "Comparative Study of RSS-based Indoor Positioning Techniques on Two Different Wi-Fi Frequency Bands," </a:t>
            </a:r>
            <a:r>
              <a:rPr lang="en-US" altLang="zh-TW" sz="1200" i="1"/>
              <a:t>2020 17th International Conference on Electrical Engineering/Electronics, Computer, Telecommunications and Information Technology (ECTI-CON)</a:t>
            </a:r>
            <a:r>
              <a:rPr lang="en-US" altLang="zh-TW" sz="1200"/>
              <a:t>, 2020, pp. 185-188, doi: 10.1109/ECTI-CON49241.2020.9158211.</a:t>
            </a:r>
            <a:endParaRPr lang="en-US" altLang="zh-TW" sz="1100" dirty="0"/>
          </a:p>
          <a:p>
            <a:pPr marL="285750" lvl="0" indent="-285750">
              <a:buFont typeface="Arial" panose="020B0604020202020204" pitchFamily="34" charset="0"/>
              <a:buChar char="•"/>
            </a:pPr>
            <a:endParaRPr lang="en-US" altLang="zh-TW" sz="1200"/>
          </a:p>
        </p:txBody>
      </p:sp>
    </p:spTree>
    <p:extLst>
      <p:ext uri="{BB962C8B-B14F-4D97-AF65-F5344CB8AC3E}">
        <p14:creationId xmlns:p14="http://schemas.microsoft.com/office/powerpoint/2010/main" val="3695829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Q&amp;A</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68</a:t>
            </a:fld>
            <a:endParaRPr lang="zh-TW" altLang="en-US"/>
          </a:p>
        </p:txBody>
      </p:sp>
    </p:spTree>
    <p:extLst>
      <p:ext uri="{BB962C8B-B14F-4D97-AF65-F5344CB8AC3E}">
        <p14:creationId xmlns:p14="http://schemas.microsoft.com/office/powerpoint/2010/main" val="894061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Appendix</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69</a:t>
            </a:fld>
            <a:endParaRPr lang="zh-TW" altLang="en-US"/>
          </a:p>
        </p:txBody>
      </p:sp>
    </p:spTree>
    <p:extLst>
      <p:ext uri="{BB962C8B-B14F-4D97-AF65-F5344CB8AC3E}">
        <p14:creationId xmlns:p14="http://schemas.microsoft.com/office/powerpoint/2010/main" val="160723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Common Approachs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sp>
        <p:nvSpPr>
          <p:cNvPr id="7" name="內容版面配置區 6">
            <a:extLst>
              <a:ext uri="{FF2B5EF4-FFF2-40B4-BE49-F238E27FC236}">
                <a16:creationId xmlns:a16="http://schemas.microsoft.com/office/drawing/2014/main" id="{E3E635D7-8D5B-EC40-ABB2-5D51D52EFACE}"/>
              </a:ext>
            </a:extLst>
          </p:cNvPr>
          <p:cNvSpPr>
            <a:spLocks noGrp="1"/>
          </p:cNvSpPr>
          <p:nvPr>
            <p:ph idx="1"/>
          </p:nvPr>
        </p:nvSpPr>
        <p:spPr>
          <a:xfrm>
            <a:off x="604224" y="1511808"/>
            <a:ext cx="5785082" cy="4800040"/>
          </a:xfrm>
        </p:spPr>
        <p:txBody>
          <a:bodyPr>
            <a:normAutofit lnSpcReduction="10000"/>
          </a:bodyPr>
          <a:lstStyle/>
          <a:p>
            <a:r>
              <a:rPr lang="en-US" altLang="zh-TW" b="1"/>
              <a:t>Computer Vision Based Solution</a:t>
            </a:r>
          </a:p>
          <a:p>
            <a:pPr lvl="1"/>
            <a:r>
              <a:rPr lang="en-US" altLang="zh-TW" b="1"/>
              <a:t>Vision-based Indoor Positioning</a:t>
            </a:r>
            <a:r>
              <a:rPr lang="zh-TW" altLang="zh-TW" b="1"/>
              <a:t> </a:t>
            </a:r>
            <a:endParaRPr lang="en-US" altLang="zh-TW" b="1"/>
          </a:p>
          <a:p>
            <a:pPr lvl="1"/>
            <a:r>
              <a:rPr lang="en-US" altLang="zh-TW"/>
              <a:t>Pedestrian Location Estimation </a:t>
            </a:r>
          </a:p>
          <a:p>
            <a:pPr marL="274320" lvl="1" indent="0">
              <a:buNone/>
            </a:pPr>
            <a:endParaRPr lang="en" altLang="zh-TW"/>
          </a:p>
          <a:p>
            <a:pPr>
              <a:buFontTx/>
              <a:buChar char="-"/>
            </a:pPr>
            <a:r>
              <a:rPr lang="en" altLang="zh-TW"/>
              <a:t>Application scenario</a:t>
            </a:r>
          </a:p>
          <a:p>
            <a:pPr lvl="1"/>
            <a:r>
              <a:rPr lang="en" altLang="zh-TW"/>
              <a:t>Simple Building Background</a:t>
            </a:r>
          </a:p>
          <a:p>
            <a:pPr marL="274320" lvl="1" indent="0">
              <a:buNone/>
            </a:pPr>
            <a:endParaRPr lang="en" altLang="zh-TW"/>
          </a:p>
          <a:p>
            <a:pPr lvl="1"/>
            <a:endParaRPr lang="en" altLang="zh-TW"/>
          </a:p>
          <a:p>
            <a:pPr>
              <a:buFontTx/>
              <a:buChar char="-"/>
            </a:pPr>
            <a:r>
              <a:rPr lang="en" altLang="zh-TW"/>
              <a:t>Problems</a:t>
            </a:r>
          </a:p>
          <a:p>
            <a:pPr lvl="1">
              <a:buFontTx/>
              <a:buChar char="-"/>
            </a:pPr>
            <a:r>
              <a:rPr lang="en-US" altLang="zh-TW"/>
              <a:t>Vision-based Indoor Positioning</a:t>
            </a:r>
            <a:r>
              <a:rPr lang="zh-TW" altLang="zh-TW"/>
              <a:t> </a:t>
            </a:r>
            <a:r>
              <a:rPr lang="en-US" altLang="zh-TW" b="1">
                <a:solidFill>
                  <a:srgbClr val="FF0000"/>
                </a:solidFill>
              </a:rPr>
              <a:t>can’t</a:t>
            </a:r>
            <a:r>
              <a:rPr lang="en-US" altLang="zh-TW" b="1"/>
              <a:t> </a:t>
            </a:r>
            <a:r>
              <a:rPr lang="en" altLang="zh-TW"/>
              <a:t>detect location</a:t>
            </a:r>
            <a:r>
              <a:rPr lang="en-US" altLang="zh-TW"/>
              <a:t> of user</a:t>
            </a:r>
            <a:r>
              <a:rPr lang="en" altLang="zh-TW"/>
              <a:t> in real-time.</a:t>
            </a:r>
          </a:p>
          <a:p>
            <a:pPr lvl="1">
              <a:buFontTx/>
              <a:buChar char="-"/>
            </a:pPr>
            <a:r>
              <a:rPr lang="en" altLang="zh-TW" dirty="0">
                <a:solidFill>
                  <a:srgbClr val="FF0000"/>
                </a:solidFill>
              </a:rPr>
              <a:t>Environment </a:t>
            </a:r>
            <a:r>
              <a:rPr lang="en" altLang="zh-TW" dirty="0"/>
              <a:t>noise have dramatical impact on positioning.</a:t>
            </a:r>
          </a:p>
          <a:p>
            <a:pPr lvl="1">
              <a:buFontTx/>
              <a:buChar char="-"/>
            </a:pPr>
            <a:r>
              <a:rPr lang="en" altLang="zh-TW" dirty="0"/>
              <a:t>Can’t predict </a:t>
            </a:r>
            <a:r>
              <a:rPr lang="en" altLang="zh-TW">
                <a:solidFill>
                  <a:srgbClr val="FF0000"/>
                </a:solidFill>
              </a:rPr>
              <a:t>uncollected</a:t>
            </a:r>
            <a:r>
              <a:rPr lang="en" altLang="zh-TW"/>
              <a:t> locations.</a:t>
            </a:r>
            <a:endParaRPr lang="en" altLang="zh-TW" dirty="0"/>
          </a:p>
          <a:p>
            <a:pPr lvl="1">
              <a:buFontTx/>
              <a:buChar char="-"/>
            </a:pPr>
            <a:endParaRPr lang="en" altLang="zh-TW" dirty="0"/>
          </a:p>
          <a:p>
            <a:pPr lvl="1">
              <a:buFontTx/>
              <a:buChar char="-"/>
            </a:pPr>
            <a:endParaRPr lang="en" altLang="zh-TW"/>
          </a:p>
          <a:p>
            <a:pPr lvl="1">
              <a:buFontTx/>
              <a:buChar char="-"/>
            </a:pPr>
            <a:endParaRPr lang="en" altLang="zh-TW"/>
          </a:p>
          <a:p>
            <a:pPr lvl="1">
              <a:buFontTx/>
              <a:buChar char="-"/>
            </a:pPr>
            <a:endParaRPr lang="en-US" altLang="zh-TW"/>
          </a:p>
          <a:p>
            <a:pPr lvl="1">
              <a:buFontTx/>
              <a:buChar char="-"/>
            </a:pPr>
            <a:endParaRPr lang="en" altLang="zh-TW"/>
          </a:p>
          <a:p>
            <a:endParaRPr lang="en" altLang="zh-TW"/>
          </a:p>
          <a:p>
            <a:endParaRPr lang="en" altLang="zh-TW"/>
          </a:p>
        </p:txBody>
      </p:sp>
      <p:pic>
        <p:nvPicPr>
          <p:cNvPr id="11" name="圖片 10">
            <a:extLst>
              <a:ext uri="{FF2B5EF4-FFF2-40B4-BE49-F238E27FC236}">
                <a16:creationId xmlns:a16="http://schemas.microsoft.com/office/drawing/2014/main" id="{F349542F-362B-0546-B553-1E67D807F1B2}"/>
              </a:ext>
            </a:extLst>
          </p:cNvPr>
          <p:cNvPicPr/>
          <p:nvPr/>
        </p:nvPicPr>
        <p:blipFill>
          <a:blip r:embed="rId4"/>
          <a:stretch>
            <a:fillRect/>
          </a:stretch>
        </p:blipFill>
        <p:spPr>
          <a:xfrm>
            <a:off x="6369710" y="2060848"/>
            <a:ext cx="5544616" cy="2992368"/>
          </a:xfrm>
          <a:prstGeom prst="rect">
            <a:avLst/>
          </a:prstGeom>
        </p:spPr>
      </p:pic>
      <p:sp>
        <p:nvSpPr>
          <p:cNvPr id="8" name="投影片編號版面配置區 3">
            <a:extLst>
              <a:ext uri="{FF2B5EF4-FFF2-40B4-BE49-F238E27FC236}">
                <a16:creationId xmlns:a16="http://schemas.microsoft.com/office/drawing/2014/main" id="{B6A305B6-C534-A147-959D-431C7CC8FB71}"/>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7</a:t>
            </a:fld>
            <a:endParaRPr lang="zh-TW" altLang="en-US" dirty="0"/>
          </a:p>
        </p:txBody>
      </p:sp>
    </p:spTree>
    <p:extLst>
      <p:ext uri="{BB962C8B-B14F-4D97-AF65-F5344CB8AC3E}">
        <p14:creationId xmlns:p14="http://schemas.microsoft.com/office/powerpoint/2010/main" val="9849736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橢圓 7">
            <a:extLst>
              <a:ext uri="{FF2B5EF4-FFF2-40B4-BE49-F238E27FC236}">
                <a16:creationId xmlns:a16="http://schemas.microsoft.com/office/drawing/2014/main" id="{C715DC3B-9A92-E649-A90D-2D9ED69BD95A}"/>
              </a:ext>
            </a:extLst>
          </p:cNvPr>
          <p:cNvSpPr/>
          <p:nvPr/>
        </p:nvSpPr>
        <p:spPr>
          <a:xfrm>
            <a:off x="980180" y="894170"/>
            <a:ext cx="3312368" cy="3312368"/>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a:extLst>
              <a:ext uri="{FF2B5EF4-FFF2-40B4-BE49-F238E27FC236}">
                <a16:creationId xmlns:a16="http://schemas.microsoft.com/office/drawing/2014/main" id="{43E4E0E8-027E-4C4E-AF34-64691740AAA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2528" y="1890296"/>
            <a:ext cx="767675" cy="767675"/>
          </a:xfrm>
          <a:prstGeom prst="rect">
            <a:avLst/>
          </a:prstGeom>
        </p:spPr>
      </p:pic>
      <p:sp>
        <p:nvSpPr>
          <p:cNvPr id="14" name="橢圓 13">
            <a:extLst>
              <a:ext uri="{FF2B5EF4-FFF2-40B4-BE49-F238E27FC236}">
                <a16:creationId xmlns:a16="http://schemas.microsoft.com/office/drawing/2014/main" id="{5100DF27-CA35-7F47-ADE7-BC058B8E0DE1}"/>
              </a:ext>
            </a:extLst>
          </p:cNvPr>
          <p:cNvSpPr/>
          <p:nvPr/>
        </p:nvSpPr>
        <p:spPr>
          <a:xfrm>
            <a:off x="2962851" y="2836779"/>
            <a:ext cx="3336388" cy="3336388"/>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7" name="圖片 16">
            <a:extLst>
              <a:ext uri="{FF2B5EF4-FFF2-40B4-BE49-F238E27FC236}">
                <a16:creationId xmlns:a16="http://schemas.microsoft.com/office/drawing/2014/main" id="{69389CAE-0A17-6345-9C62-B56D691316D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68925" y="4035733"/>
            <a:ext cx="767675" cy="767675"/>
          </a:xfrm>
          <a:prstGeom prst="rect">
            <a:avLst/>
          </a:prstGeom>
        </p:spPr>
      </p:pic>
      <p:sp>
        <p:nvSpPr>
          <p:cNvPr id="18" name="橢圓 17">
            <a:extLst>
              <a:ext uri="{FF2B5EF4-FFF2-40B4-BE49-F238E27FC236}">
                <a16:creationId xmlns:a16="http://schemas.microsoft.com/office/drawing/2014/main" id="{E4BB6706-9CD4-7346-85A3-FD0790463B35}"/>
              </a:ext>
            </a:extLst>
          </p:cNvPr>
          <p:cNvSpPr/>
          <p:nvPr/>
        </p:nvSpPr>
        <p:spPr>
          <a:xfrm>
            <a:off x="4583832" y="966616"/>
            <a:ext cx="3382709" cy="3382709"/>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9" name="圖片 18">
            <a:extLst>
              <a:ext uri="{FF2B5EF4-FFF2-40B4-BE49-F238E27FC236}">
                <a16:creationId xmlns:a16="http://schemas.microsoft.com/office/drawing/2014/main" id="{AC5EC13D-0CEC-E641-87ED-A7940754CF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01138" y="2025928"/>
            <a:ext cx="767675" cy="767675"/>
          </a:xfrm>
          <a:prstGeom prst="rect">
            <a:avLst/>
          </a:prstGeom>
        </p:spPr>
      </p:pic>
      <p:pic>
        <p:nvPicPr>
          <p:cNvPr id="6" name="圖片 5">
            <a:extLst>
              <a:ext uri="{FF2B5EF4-FFF2-40B4-BE49-F238E27FC236}">
                <a16:creationId xmlns:a16="http://schemas.microsoft.com/office/drawing/2014/main" id="{63790007-4600-4B41-8C91-B0430625ED8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944716" y="2329895"/>
            <a:ext cx="915121" cy="915121"/>
          </a:xfrm>
          <a:prstGeom prst="rect">
            <a:avLst/>
          </a:prstGeom>
          <a:solidFill>
            <a:schemeClr val="bg1"/>
          </a:solidFill>
        </p:spPr>
      </p:pic>
      <p:sp>
        <p:nvSpPr>
          <p:cNvPr id="9" name="文字方塊 8">
            <a:extLst>
              <a:ext uri="{FF2B5EF4-FFF2-40B4-BE49-F238E27FC236}">
                <a16:creationId xmlns:a16="http://schemas.microsoft.com/office/drawing/2014/main" id="{87D762E0-DBDD-2B41-8984-152FDF43473F}"/>
              </a:ext>
            </a:extLst>
          </p:cNvPr>
          <p:cNvSpPr txBox="1"/>
          <p:nvPr/>
        </p:nvSpPr>
        <p:spPr>
          <a:xfrm>
            <a:off x="1338636" y="2743656"/>
            <a:ext cx="2606080" cy="369332"/>
          </a:xfrm>
          <a:prstGeom prst="rect">
            <a:avLst/>
          </a:prstGeom>
          <a:noFill/>
        </p:spPr>
        <p:txBody>
          <a:bodyPr wrap="square" rtlCol="0">
            <a:spAutoFit/>
          </a:bodyPr>
          <a:lstStyle/>
          <a:p>
            <a:pPr algn="ctr"/>
            <a:r>
              <a:rPr kumimoji="1" lang="en-US" altLang="zh-TW"/>
              <a:t>Base Station 1</a:t>
            </a:r>
            <a:endParaRPr kumimoji="1" lang="zh-TW" altLang="en-US"/>
          </a:p>
        </p:txBody>
      </p:sp>
      <p:sp>
        <p:nvSpPr>
          <p:cNvPr id="20" name="文字方塊 19">
            <a:extLst>
              <a:ext uri="{FF2B5EF4-FFF2-40B4-BE49-F238E27FC236}">
                <a16:creationId xmlns:a16="http://schemas.microsoft.com/office/drawing/2014/main" id="{857A4415-D9D2-2145-9374-B51381BAB1BF}"/>
              </a:ext>
            </a:extLst>
          </p:cNvPr>
          <p:cNvSpPr txBox="1"/>
          <p:nvPr/>
        </p:nvSpPr>
        <p:spPr>
          <a:xfrm>
            <a:off x="3349548" y="4872851"/>
            <a:ext cx="2606080" cy="369332"/>
          </a:xfrm>
          <a:prstGeom prst="rect">
            <a:avLst/>
          </a:prstGeom>
          <a:noFill/>
        </p:spPr>
        <p:txBody>
          <a:bodyPr wrap="square" rtlCol="0">
            <a:spAutoFit/>
          </a:bodyPr>
          <a:lstStyle/>
          <a:p>
            <a:pPr algn="ctr"/>
            <a:r>
              <a:rPr kumimoji="1" lang="en-US" altLang="zh-TW"/>
              <a:t>Base Station 2</a:t>
            </a:r>
            <a:endParaRPr kumimoji="1" lang="zh-TW" altLang="en-US"/>
          </a:p>
        </p:txBody>
      </p:sp>
      <p:sp>
        <p:nvSpPr>
          <p:cNvPr id="21" name="文字方塊 20">
            <a:extLst>
              <a:ext uri="{FF2B5EF4-FFF2-40B4-BE49-F238E27FC236}">
                <a16:creationId xmlns:a16="http://schemas.microsoft.com/office/drawing/2014/main" id="{60F1EDF3-2FCA-A743-ABF0-AEF84D8E5822}"/>
              </a:ext>
            </a:extLst>
          </p:cNvPr>
          <p:cNvSpPr txBox="1"/>
          <p:nvPr/>
        </p:nvSpPr>
        <p:spPr>
          <a:xfrm>
            <a:off x="4976453" y="2883394"/>
            <a:ext cx="2606080" cy="369332"/>
          </a:xfrm>
          <a:prstGeom prst="rect">
            <a:avLst/>
          </a:prstGeom>
          <a:noFill/>
        </p:spPr>
        <p:txBody>
          <a:bodyPr wrap="square" rtlCol="0">
            <a:spAutoFit/>
          </a:bodyPr>
          <a:lstStyle/>
          <a:p>
            <a:pPr algn="ctr"/>
            <a:r>
              <a:rPr kumimoji="1" lang="en-US" altLang="zh-TW"/>
              <a:t>Base Station 3</a:t>
            </a:r>
            <a:endParaRPr kumimoji="1" lang="zh-TW" altLang="en-US"/>
          </a:p>
        </p:txBody>
      </p:sp>
      <p:cxnSp>
        <p:nvCxnSpPr>
          <p:cNvPr id="5" name="直線箭頭接點 4">
            <a:extLst>
              <a:ext uri="{FF2B5EF4-FFF2-40B4-BE49-F238E27FC236}">
                <a16:creationId xmlns:a16="http://schemas.microsoft.com/office/drawing/2014/main" id="{ECA3F3E7-12FE-C740-A022-25A6D1F50FB7}"/>
              </a:ext>
            </a:extLst>
          </p:cNvPr>
          <p:cNvCxnSpPr>
            <a:stCxn id="17" idx="0"/>
          </p:cNvCxnSpPr>
          <p:nvPr/>
        </p:nvCxnSpPr>
        <p:spPr>
          <a:xfrm flipH="1" flipV="1">
            <a:off x="4439816" y="3252726"/>
            <a:ext cx="212947" cy="783007"/>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913A355B-F5AC-4444-AA71-8C5609510BB8}"/>
              </a:ext>
            </a:extLst>
          </p:cNvPr>
          <p:cNvCxnSpPr>
            <a:cxnSpLocks/>
            <a:endCxn id="6" idx="3"/>
          </p:cNvCxnSpPr>
          <p:nvPr/>
        </p:nvCxnSpPr>
        <p:spPr>
          <a:xfrm flipH="1">
            <a:off x="4859837" y="2492896"/>
            <a:ext cx="876124" cy="29456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箭頭接點 22">
            <a:extLst>
              <a:ext uri="{FF2B5EF4-FFF2-40B4-BE49-F238E27FC236}">
                <a16:creationId xmlns:a16="http://schemas.microsoft.com/office/drawing/2014/main" id="{4F5A1393-26C8-634F-A829-1D33D5F5A620}"/>
              </a:ext>
            </a:extLst>
          </p:cNvPr>
          <p:cNvCxnSpPr>
            <a:cxnSpLocks/>
            <a:stCxn id="11" idx="3"/>
            <a:endCxn id="6" idx="1"/>
          </p:cNvCxnSpPr>
          <p:nvPr/>
        </p:nvCxnSpPr>
        <p:spPr>
          <a:xfrm>
            <a:off x="3020203" y="2274134"/>
            <a:ext cx="924513" cy="51332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標題 1">
            <a:extLst>
              <a:ext uri="{FF2B5EF4-FFF2-40B4-BE49-F238E27FC236}">
                <a16:creationId xmlns:a16="http://schemas.microsoft.com/office/drawing/2014/main" id="{911C5684-A55C-B144-A521-B8204A0F1676}"/>
              </a:ext>
            </a:extLst>
          </p:cNvPr>
          <p:cNvSpPr txBox="1">
            <a:spLocks/>
          </p:cNvSpPr>
          <p:nvPr/>
        </p:nvSpPr>
        <p:spPr>
          <a:xfrm>
            <a:off x="338425" y="447631"/>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TW" dirty="0"/>
              <a:t>Appendix – </a:t>
            </a:r>
            <a:r>
              <a:rPr lang="en" altLang="zh-TW"/>
              <a:t>Triangulation</a:t>
            </a:r>
            <a:endParaRPr lang="zh-TW" altLang="en-US"/>
          </a:p>
        </p:txBody>
      </p:sp>
      <p:sp>
        <p:nvSpPr>
          <p:cNvPr id="24" name="投影片編號版面配置區 3">
            <a:extLst>
              <a:ext uri="{FF2B5EF4-FFF2-40B4-BE49-F238E27FC236}">
                <a16:creationId xmlns:a16="http://schemas.microsoft.com/office/drawing/2014/main" id="{94BD2EA2-2F8A-BC4C-B54F-D10C08AF9CA1}"/>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t>70</a:t>
            </a:fld>
            <a:endParaRPr lang="zh-TW" altLang="en-US"/>
          </a:p>
        </p:txBody>
      </p:sp>
    </p:spTree>
    <p:extLst>
      <p:ext uri="{BB962C8B-B14F-4D97-AF65-F5344CB8AC3E}">
        <p14:creationId xmlns:p14="http://schemas.microsoft.com/office/powerpoint/2010/main" val="3635261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橢圓 7">
            <a:extLst>
              <a:ext uri="{FF2B5EF4-FFF2-40B4-BE49-F238E27FC236}">
                <a16:creationId xmlns:a16="http://schemas.microsoft.com/office/drawing/2014/main" id="{C715DC3B-9A92-E649-A90D-2D9ED69BD95A}"/>
              </a:ext>
            </a:extLst>
          </p:cNvPr>
          <p:cNvSpPr/>
          <p:nvPr/>
        </p:nvSpPr>
        <p:spPr>
          <a:xfrm>
            <a:off x="980180" y="894170"/>
            <a:ext cx="3312368" cy="3312368"/>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1" name="圖片 10">
            <a:extLst>
              <a:ext uri="{FF2B5EF4-FFF2-40B4-BE49-F238E27FC236}">
                <a16:creationId xmlns:a16="http://schemas.microsoft.com/office/drawing/2014/main" id="{43E4E0E8-027E-4C4E-AF34-64691740AAA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2528" y="1890296"/>
            <a:ext cx="767675" cy="767675"/>
          </a:xfrm>
          <a:prstGeom prst="rect">
            <a:avLst/>
          </a:prstGeom>
        </p:spPr>
      </p:pic>
      <p:sp>
        <p:nvSpPr>
          <p:cNvPr id="14" name="橢圓 13">
            <a:extLst>
              <a:ext uri="{FF2B5EF4-FFF2-40B4-BE49-F238E27FC236}">
                <a16:creationId xmlns:a16="http://schemas.microsoft.com/office/drawing/2014/main" id="{5100DF27-CA35-7F47-ADE7-BC058B8E0DE1}"/>
              </a:ext>
            </a:extLst>
          </p:cNvPr>
          <p:cNvSpPr/>
          <p:nvPr/>
        </p:nvSpPr>
        <p:spPr>
          <a:xfrm>
            <a:off x="2962851" y="2836779"/>
            <a:ext cx="3336388" cy="3336388"/>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7" name="圖片 16">
            <a:extLst>
              <a:ext uri="{FF2B5EF4-FFF2-40B4-BE49-F238E27FC236}">
                <a16:creationId xmlns:a16="http://schemas.microsoft.com/office/drawing/2014/main" id="{69389CAE-0A17-6345-9C62-B56D691316D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68925" y="4035733"/>
            <a:ext cx="767675" cy="767675"/>
          </a:xfrm>
          <a:prstGeom prst="rect">
            <a:avLst/>
          </a:prstGeom>
        </p:spPr>
      </p:pic>
      <p:sp>
        <p:nvSpPr>
          <p:cNvPr id="18" name="橢圓 17">
            <a:extLst>
              <a:ext uri="{FF2B5EF4-FFF2-40B4-BE49-F238E27FC236}">
                <a16:creationId xmlns:a16="http://schemas.microsoft.com/office/drawing/2014/main" id="{E4BB6706-9CD4-7346-85A3-FD0790463B35}"/>
              </a:ext>
            </a:extLst>
          </p:cNvPr>
          <p:cNvSpPr/>
          <p:nvPr/>
        </p:nvSpPr>
        <p:spPr>
          <a:xfrm>
            <a:off x="3755741" y="740470"/>
            <a:ext cx="3960440" cy="3960440"/>
          </a:xfrm>
          <a:prstGeom prst="ellipse">
            <a:avLst/>
          </a:prstGeom>
          <a:no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9" name="圖片 18">
            <a:extLst>
              <a:ext uri="{FF2B5EF4-FFF2-40B4-BE49-F238E27FC236}">
                <a16:creationId xmlns:a16="http://schemas.microsoft.com/office/drawing/2014/main" id="{AC5EC13D-0CEC-E641-87ED-A7940754CF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01138" y="2025928"/>
            <a:ext cx="767675" cy="767675"/>
          </a:xfrm>
          <a:prstGeom prst="rect">
            <a:avLst/>
          </a:prstGeom>
        </p:spPr>
      </p:pic>
      <p:sp>
        <p:nvSpPr>
          <p:cNvPr id="9" name="文字方塊 8">
            <a:extLst>
              <a:ext uri="{FF2B5EF4-FFF2-40B4-BE49-F238E27FC236}">
                <a16:creationId xmlns:a16="http://schemas.microsoft.com/office/drawing/2014/main" id="{87D762E0-DBDD-2B41-8984-152FDF43473F}"/>
              </a:ext>
            </a:extLst>
          </p:cNvPr>
          <p:cNvSpPr txBox="1"/>
          <p:nvPr/>
        </p:nvSpPr>
        <p:spPr>
          <a:xfrm>
            <a:off x="1338636" y="2743656"/>
            <a:ext cx="2606080" cy="369332"/>
          </a:xfrm>
          <a:prstGeom prst="rect">
            <a:avLst/>
          </a:prstGeom>
          <a:noFill/>
        </p:spPr>
        <p:txBody>
          <a:bodyPr wrap="square" rtlCol="0">
            <a:spAutoFit/>
          </a:bodyPr>
          <a:lstStyle/>
          <a:p>
            <a:pPr algn="ctr"/>
            <a:r>
              <a:rPr kumimoji="1" lang="en-US" altLang="zh-TW"/>
              <a:t>Base Station 1</a:t>
            </a:r>
            <a:endParaRPr kumimoji="1" lang="zh-TW" altLang="en-US"/>
          </a:p>
        </p:txBody>
      </p:sp>
      <p:sp>
        <p:nvSpPr>
          <p:cNvPr id="20" name="文字方塊 19">
            <a:extLst>
              <a:ext uri="{FF2B5EF4-FFF2-40B4-BE49-F238E27FC236}">
                <a16:creationId xmlns:a16="http://schemas.microsoft.com/office/drawing/2014/main" id="{857A4415-D9D2-2145-9374-B51381BAB1BF}"/>
              </a:ext>
            </a:extLst>
          </p:cNvPr>
          <p:cNvSpPr txBox="1"/>
          <p:nvPr/>
        </p:nvSpPr>
        <p:spPr>
          <a:xfrm>
            <a:off x="3349548" y="4872851"/>
            <a:ext cx="2606080" cy="369332"/>
          </a:xfrm>
          <a:prstGeom prst="rect">
            <a:avLst/>
          </a:prstGeom>
          <a:noFill/>
        </p:spPr>
        <p:txBody>
          <a:bodyPr wrap="square" rtlCol="0">
            <a:spAutoFit/>
          </a:bodyPr>
          <a:lstStyle/>
          <a:p>
            <a:pPr algn="ctr"/>
            <a:r>
              <a:rPr kumimoji="1" lang="en-US" altLang="zh-TW"/>
              <a:t>Base Station 2</a:t>
            </a:r>
            <a:endParaRPr kumimoji="1" lang="zh-TW" altLang="en-US"/>
          </a:p>
        </p:txBody>
      </p:sp>
      <p:sp>
        <p:nvSpPr>
          <p:cNvPr id="21" name="文字方塊 20">
            <a:extLst>
              <a:ext uri="{FF2B5EF4-FFF2-40B4-BE49-F238E27FC236}">
                <a16:creationId xmlns:a16="http://schemas.microsoft.com/office/drawing/2014/main" id="{60F1EDF3-2FCA-A743-ABF0-AEF84D8E5822}"/>
              </a:ext>
            </a:extLst>
          </p:cNvPr>
          <p:cNvSpPr txBox="1"/>
          <p:nvPr/>
        </p:nvSpPr>
        <p:spPr>
          <a:xfrm>
            <a:off x="4976453" y="2883394"/>
            <a:ext cx="2606080" cy="369332"/>
          </a:xfrm>
          <a:prstGeom prst="rect">
            <a:avLst/>
          </a:prstGeom>
          <a:noFill/>
        </p:spPr>
        <p:txBody>
          <a:bodyPr wrap="square" rtlCol="0">
            <a:spAutoFit/>
          </a:bodyPr>
          <a:lstStyle/>
          <a:p>
            <a:pPr algn="ctr"/>
            <a:r>
              <a:rPr kumimoji="1" lang="en-US" altLang="zh-TW"/>
              <a:t>Base Station 3</a:t>
            </a:r>
            <a:endParaRPr kumimoji="1" lang="zh-TW" altLang="en-US"/>
          </a:p>
        </p:txBody>
      </p:sp>
      <p:sp>
        <p:nvSpPr>
          <p:cNvPr id="4" name="弧線 3">
            <a:extLst>
              <a:ext uri="{FF2B5EF4-FFF2-40B4-BE49-F238E27FC236}">
                <a16:creationId xmlns:a16="http://schemas.microsoft.com/office/drawing/2014/main" id="{5B91E2A1-5E43-F345-AA91-DBE30CA9A325}"/>
              </a:ext>
            </a:extLst>
          </p:cNvPr>
          <p:cNvSpPr/>
          <p:nvPr/>
        </p:nvSpPr>
        <p:spPr>
          <a:xfrm rot="19215936">
            <a:off x="3049633" y="2759620"/>
            <a:ext cx="3173327" cy="4579480"/>
          </a:xfrm>
          <a:prstGeom prst="arc">
            <a:avLst>
              <a:gd name="adj1" fmla="val 16547967"/>
              <a:gd name="adj2" fmla="val 333177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4" name="弧線 23">
            <a:extLst>
              <a:ext uri="{FF2B5EF4-FFF2-40B4-BE49-F238E27FC236}">
                <a16:creationId xmlns:a16="http://schemas.microsoft.com/office/drawing/2014/main" id="{066C560F-933F-D448-B817-C5929A6121BA}"/>
              </a:ext>
            </a:extLst>
          </p:cNvPr>
          <p:cNvSpPr/>
          <p:nvPr/>
        </p:nvSpPr>
        <p:spPr>
          <a:xfrm rot="10952804">
            <a:off x="3898633" y="259492"/>
            <a:ext cx="3213155" cy="5056575"/>
          </a:xfrm>
          <a:prstGeom prst="arc">
            <a:avLst>
              <a:gd name="adj1" fmla="val 17906704"/>
              <a:gd name="adj2" fmla="val 333177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5" name="弧線 24">
            <a:extLst>
              <a:ext uri="{FF2B5EF4-FFF2-40B4-BE49-F238E27FC236}">
                <a16:creationId xmlns:a16="http://schemas.microsoft.com/office/drawing/2014/main" id="{7635DA4B-BF68-F348-A871-6543F229FBB0}"/>
              </a:ext>
            </a:extLst>
          </p:cNvPr>
          <p:cNvSpPr/>
          <p:nvPr/>
        </p:nvSpPr>
        <p:spPr>
          <a:xfrm rot="18806476">
            <a:off x="2793712" y="2789097"/>
            <a:ext cx="4631927" cy="4599129"/>
          </a:xfrm>
          <a:prstGeom prst="arc">
            <a:avLst>
              <a:gd name="adj1" fmla="val 13158026"/>
              <a:gd name="adj2" fmla="val 19225917"/>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63790007-4600-4B41-8C91-B0430625ED8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25480" y="2746985"/>
            <a:ext cx="715528" cy="715528"/>
          </a:xfrm>
          <a:prstGeom prst="rect">
            <a:avLst/>
          </a:prstGeom>
          <a:solidFill>
            <a:schemeClr val="bg1"/>
          </a:solidFill>
        </p:spPr>
      </p:pic>
      <p:sp>
        <p:nvSpPr>
          <p:cNvPr id="16" name="標題 1">
            <a:extLst>
              <a:ext uri="{FF2B5EF4-FFF2-40B4-BE49-F238E27FC236}">
                <a16:creationId xmlns:a16="http://schemas.microsoft.com/office/drawing/2014/main" id="{C350A0DD-D6B0-D040-A20A-3733CE21B298}"/>
              </a:ext>
            </a:extLst>
          </p:cNvPr>
          <p:cNvSpPr txBox="1">
            <a:spLocks/>
          </p:cNvSpPr>
          <p:nvPr/>
        </p:nvSpPr>
        <p:spPr>
          <a:xfrm>
            <a:off x="338425" y="447631"/>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TW" dirty="0"/>
              <a:t>Appendix – </a:t>
            </a:r>
            <a:r>
              <a:rPr lang="en" altLang="zh-TW"/>
              <a:t>TDOA</a:t>
            </a:r>
            <a:endParaRPr lang="zh-TW" altLang="en-US"/>
          </a:p>
        </p:txBody>
      </p:sp>
      <p:sp>
        <p:nvSpPr>
          <p:cNvPr id="22" name="投影片編號版面配置區 3">
            <a:extLst>
              <a:ext uri="{FF2B5EF4-FFF2-40B4-BE49-F238E27FC236}">
                <a16:creationId xmlns:a16="http://schemas.microsoft.com/office/drawing/2014/main" id="{F1B0E0D8-B645-B64B-9D4D-C42DAE71169C}"/>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t>71</a:t>
            </a:fld>
            <a:endParaRPr lang="zh-TW" altLang="en-US"/>
          </a:p>
        </p:txBody>
      </p:sp>
    </p:spTree>
    <p:extLst>
      <p:ext uri="{BB962C8B-B14F-4D97-AF65-F5344CB8AC3E}">
        <p14:creationId xmlns:p14="http://schemas.microsoft.com/office/powerpoint/2010/main" val="2854549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B905E85B-7BE9-FB4F-A194-135CE9EA0636}"/>
              </a:ext>
            </a:extLst>
          </p:cNvPr>
          <p:cNvGrpSpPr/>
          <p:nvPr/>
        </p:nvGrpSpPr>
        <p:grpSpPr>
          <a:xfrm>
            <a:off x="544487" y="4334973"/>
            <a:ext cx="2606080" cy="1222692"/>
            <a:chOff x="1338636" y="1890296"/>
            <a:chExt cx="2606080" cy="1222692"/>
          </a:xfrm>
        </p:grpSpPr>
        <p:pic>
          <p:nvPicPr>
            <p:cNvPr id="11" name="圖片 10">
              <a:extLst>
                <a:ext uri="{FF2B5EF4-FFF2-40B4-BE49-F238E27FC236}">
                  <a16:creationId xmlns:a16="http://schemas.microsoft.com/office/drawing/2014/main" id="{43E4E0E8-027E-4C4E-AF34-64691740AAA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2528" y="1890296"/>
              <a:ext cx="767675" cy="767675"/>
            </a:xfrm>
            <a:prstGeom prst="rect">
              <a:avLst/>
            </a:prstGeom>
          </p:spPr>
        </p:pic>
        <p:sp>
          <p:nvSpPr>
            <p:cNvPr id="9" name="文字方塊 8">
              <a:extLst>
                <a:ext uri="{FF2B5EF4-FFF2-40B4-BE49-F238E27FC236}">
                  <a16:creationId xmlns:a16="http://schemas.microsoft.com/office/drawing/2014/main" id="{87D762E0-DBDD-2B41-8984-152FDF43473F}"/>
                </a:ext>
              </a:extLst>
            </p:cNvPr>
            <p:cNvSpPr txBox="1"/>
            <p:nvPr/>
          </p:nvSpPr>
          <p:spPr>
            <a:xfrm>
              <a:off x="1338636" y="2743656"/>
              <a:ext cx="2606080" cy="369332"/>
            </a:xfrm>
            <a:prstGeom prst="rect">
              <a:avLst/>
            </a:prstGeom>
            <a:noFill/>
          </p:spPr>
          <p:txBody>
            <a:bodyPr wrap="square" rtlCol="0">
              <a:spAutoFit/>
            </a:bodyPr>
            <a:lstStyle/>
            <a:p>
              <a:pPr algn="ctr"/>
              <a:r>
                <a:rPr kumimoji="1" lang="en-US" altLang="zh-TW"/>
                <a:t>Base Station 1</a:t>
              </a:r>
              <a:endParaRPr kumimoji="1" lang="zh-TW" altLang="en-US"/>
            </a:p>
          </p:txBody>
        </p:sp>
      </p:grpSp>
      <p:grpSp>
        <p:nvGrpSpPr>
          <p:cNvPr id="3" name="群組 2">
            <a:extLst>
              <a:ext uri="{FF2B5EF4-FFF2-40B4-BE49-F238E27FC236}">
                <a16:creationId xmlns:a16="http://schemas.microsoft.com/office/drawing/2014/main" id="{84B6630F-67EF-6545-B44C-7B5264C42961}"/>
              </a:ext>
            </a:extLst>
          </p:cNvPr>
          <p:cNvGrpSpPr/>
          <p:nvPr/>
        </p:nvGrpSpPr>
        <p:grpSpPr>
          <a:xfrm>
            <a:off x="6735250" y="4347027"/>
            <a:ext cx="2606080" cy="1206450"/>
            <a:chOff x="5476794" y="1991064"/>
            <a:chExt cx="2606080" cy="1206450"/>
          </a:xfrm>
        </p:grpSpPr>
        <p:pic>
          <p:nvPicPr>
            <p:cNvPr id="17" name="圖片 16">
              <a:extLst>
                <a:ext uri="{FF2B5EF4-FFF2-40B4-BE49-F238E27FC236}">
                  <a16:creationId xmlns:a16="http://schemas.microsoft.com/office/drawing/2014/main" id="{69389CAE-0A17-6345-9C62-B56D691316D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96171" y="1991064"/>
              <a:ext cx="767675" cy="767675"/>
            </a:xfrm>
            <a:prstGeom prst="rect">
              <a:avLst/>
            </a:prstGeom>
          </p:spPr>
        </p:pic>
        <p:sp>
          <p:nvSpPr>
            <p:cNvPr id="20" name="文字方塊 19">
              <a:extLst>
                <a:ext uri="{FF2B5EF4-FFF2-40B4-BE49-F238E27FC236}">
                  <a16:creationId xmlns:a16="http://schemas.microsoft.com/office/drawing/2014/main" id="{857A4415-D9D2-2145-9374-B51381BAB1BF}"/>
                </a:ext>
              </a:extLst>
            </p:cNvPr>
            <p:cNvSpPr txBox="1"/>
            <p:nvPr/>
          </p:nvSpPr>
          <p:spPr>
            <a:xfrm>
              <a:off x="5476794" y="2828182"/>
              <a:ext cx="2606080" cy="369332"/>
            </a:xfrm>
            <a:prstGeom prst="rect">
              <a:avLst/>
            </a:prstGeom>
            <a:noFill/>
          </p:spPr>
          <p:txBody>
            <a:bodyPr wrap="square" rtlCol="0">
              <a:spAutoFit/>
            </a:bodyPr>
            <a:lstStyle/>
            <a:p>
              <a:pPr algn="ctr"/>
              <a:r>
                <a:rPr kumimoji="1" lang="en-US" altLang="zh-TW"/>
                <a:t>Base Station 2</a:t>
              </a:r>
              <a:endParaRPr kumimoji="1" lang="zh-TW" altLang="en-US"/>
            </a:p>
          </p:txBody>
        </p:sp>
      </p:grpSp>
      <p:cxnSp>
        <p:nvCxnSpPr>
          <p:cNvPr id="7" name="直線接點 6">
            <a:extLst>
              <a:ext uri="{FF2B5EF4-FFF2-40B4-BE49-F238E27FC236}">
                <a16:creationId xmlns:a16="http://schemas.microsoft.com/office/drawing/2014/main" id="{45BFD153-5BC8-B44B-A515-FBBDD65A9217}"/>
              </a:ext>
            </a:extLst>
          </p:cNvPr>
          <p:cNvCxnSpPr>
            <a:cxnSpLocks/>
          </p:cNvCxnSpPr>
          <p:nvPr/>
        </p:nvCxnSpPr>
        <p:spPr>
          <a:xfrm>
            <a:off x="1842216" y="4221088"/>
            <a:ext cx="62053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1EA565E-36B3-C74D-9234-1812637BA217}"/>
              </a:ext>
            </a:extLst>
          </p:cNvPr>
          <p:cNvCxnSpPr>
            <a:cxnSpLocks/>
          </p:cNvCxnSpPr>
          <p:nvPr/>
        </p:nvCxnSpPr>
        <p:spPr>
          <a:xfrm flipV="1">
            <a:off x="1842216" y="1628800"/>
            <a:ext cx="2813624" cy="259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id="{571462EE-6E46-F244-86E2-814B741EC2C1}"/>
              </a:ext>
            </a:extLst>
          </p:cNvPr>
          <p:cNvCxnSpPr>
            <a:cxnSpLocks/>
          </p:cNvCxnSpPr>
          <p:nvPr/>
        </p:nvCxnSpPr>
        <p:spPr>
          <a:xfrm flipH="1" flipV="1">
            <a:off x="4655840" y="1628800"/>
            <a:ext cx="3391730" cy="25922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橢圓 29">
            <a:extLst>
              <a:ext uri="{FF2B5EF4-FFF2-40B4-BE49-F238E27FC236}">
                <a16:creationId xmlns:a16="http://schemas.microsoft.com/office/drawing/2014/main" id="{C6F6047B-ABE4-E74D-AE31-B09755B10FAB}"/>
              </a:ext>
            </a:extLst>
          </p:cNvPr>
          <p:cNvSpPr/>
          <p:nvPr/>
        </p:nvSpPr>
        <p:spPr>
          <a:xfrm>
            <a:off x="4548338" y="1521297"/>
            <a:ext cx="215003" cy="2150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弧線 31">
            <a:extLst>
              <a:ext uri="{FF2B5EF4-FFF2-40B4-BE49-F238E27FC236}">
                <a16:creationId xmlns:a16="http://schemas.microsoft.com/office/drawing/2014/main" id="{72BD27A6-95A3-C646-9F22-7064F7FD4ACC}"/>
              </a:ext>
            </a:extLst>
          </p:cNvPr>
          <p:cNvSpPr/>
          <p:nvPr/>
        </p:nvSpPr>
        <p:spPr>
          <a:xfrm>
            <a:off x="2154046" y="3717032"/>
            <a:ext cx="485570" cy="100177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33" name="弧線 32">
            <a:extLst>
              <a:ext uri="{FF2B5EF4-FFF2-40B4-BE49-F238E27FC236}">
                <a16:creationId xmlns:a16="http://schemas.microsoft.com/office/drawing/2014/main" id="{E2A2601F-B23F-0B49-B30A-5C25774CE95B}"/>
              </a:ext>
            </a:extLst>
          </p:cNvPr>
          <p:cNvSpPr/>
          <p:nvPr/>
        </p:nvSpPr>
        <p:spPr>
          <a:xfrm rot="19912876">
            <a:off x="7370978" y="3791039"/>
            <a:ext cx="1334625" cy="1639576"/>
          </a:xfrm>
          <a:prstGeom prst="arc">
            <a:avLst>
              <a:gd name="adj1" fmla="val 16200000"/>
              <a:gd name="adj2" fmla="val 2112978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34" name="文字方塊 33">
            <a:extLst>
              <a:ext uri="{FF2B5EF4-FFF2-40B4-BE49-F238E27FC236}">
                <a16:creationId xmlns:a16="http://schemas.microsoft.com/office/drawing/2014/main" id="{7E51BCBB-3926-DE47-B844-075334D81F65}"/>
              </a:ext>
            </a:extLst>
          </p:cNvPr>
          <p:cNvSpPr txBox="1"/>
          <p:nvPr/>
        </p:nvSpPr>
        <p:spPr>
          <a:xfrm>
            <a:off x="2629512" y="3702192"/>
            <a:ext cx="1512168" cy="369332"/>
          </a:xfrm>
          <a:prstGeom prst="rect">
            <a:avLst/>
          </a:prstGeom>
          <a:noFill/>
        </p:spPr>
        <p:txBody>
          <a:bodyPr wrap="square" rtlCol="0">
            <a:spAutoFit/>
          </a:bodyPr>
          <a:lstStyle/>
          <a:p>
            <a:r>
              <a:rPr lang="el-GR" altLang="zh-TW"/>
              <a:t>α</a:t>
            </a:r>
            <a:r>
              <a:rPr lang="en-US" altLang="zh-TW"/>
              <a:t>1</a:t>
            </a:r>
            <a:endParaRPr kumimoji="1" lang="zh-TW" altLang="en-US"/>
          </a:p>
        </p:txBody>
      </p:sp>
      <p:sp>
        <p:nvSpPr>
          <p:cNvPr id="35" name="文字方塊 34">
            <a:extLst>
              <a:ext uri="{FF2B5EF4-FFF2-40B4-BE49-F238E27FC236}">
                <a16:creationId xmlns:a16="http://schemas.microsoft.com/office/drawing/2014/main" id="{8A934178-BF52-2145-9296-30081F6260C6}"/>
              </a:ext>
            </a:extLst>
          </p:cNvPr>
          <p:cNvSpPr txBox="1"/>
          <p:nvPr/>
        </p:nvSpPr>
        <p:spPr>
          <a:xfrm>
            <a:off x="8222914" y="3581657"/>
            <a:ext cx="1512168" cy="369332"/>
          </a:xfrm>
          <a:prstGeom prst="rect">
            <a:avLst/>
          </a:prstGeom>
          <a:noFill/>
        </p:spPr>
        <p:txBody>
          <a:bodyPr wrap="square" rtlCol="0">
            <a:spAutoFit/>
          </a:bodyPr>
          <a:lstStyle/>
          <a:p>
            <a:r>
              <a:rPr lang="el-GR" altLang="zh-TW"/>
              <a:t>α</a:t>
            </a:r>
            <a:r>
              <a:rPr lang="en-US" altLang="zh-TW"/>
              <a:t>2</a:t>
            </a:r>
            <a:endParaRPr kumimoji="1" lang="zh-TW" altLang="en-US"/>
          </a:p>
        </p:txBody>
      </p:sp>
      <p:cxnSp>
        <p:nvCxnSpPr>
          <p:cNvPr id="38" name="直線接點 37">
            <a:extLst>
              <a:ext uri="{FF2B5EF4-FFF2-40B4-BE49-F238E27FC236}">
                <a16:creationId xmlns:a16="http://schemas.microsoft.com/office/drawing/2014/main" id="{8859F1C0-FEF5-7F44-AFE0-9B0E23A019B7}"/>
              </a:ext>
            </a:extLst>
          </p:cNvPr>
          <p:cNvCxnSpPr/>
          <p:nvPr/>
        </p:nvCxnSpPr>
        <p:spPr>
          <a:xfrm>
            <a:off x="8042518" y="4217921"/>
            <a:ext cx="1512168"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標題 1">
            <a:extLst>
              <a:ext uri="{FF2B5EF4-FFF2-40B4-BE49-F238E27FC236}">
                <a16:creationId xmlns:a16="http://schemas.microsoft.com/office/drawing/2014/main" id="{F61FE182-469C-774E-81C0-B7A34976B40D}"/>
              </a:ext>
            </a:extLst>
          </p:cNvPr>
          <p:cNvSpPr txBox="1">
            <a:spLocks/>
          </p:cNvSpPr>
          <p:nvPr/>
        </p:nvSpPr>
        <p:spPr>
          <a:xfrm>
            <a:off x="338425" y="447631"/>
            <a:ext cx="109728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TW" dirty="0"/>
              <a:t>Appendix – </a:t>
            </a:r>
            <a:r>
              <a:rPr lang="en" altLang="zh-TW"/>
              <a:t>AoA positioning</a:t>
            </a:r>
            <a:endParaRPr lang="zh-TW" altLang="en-US"/>
          </a:p>
        </p:txBody>
      </p:sp>
      <p:sp>
        <p:nvSpPr>
          <p:cNvPr id="21" name="投影片編號版面配置區 3">
            <a:extLst>
              <a:ext uri="{FF2B5EF4-FFF2-40B4-BE49-F238E27FC236}">
                <a16:creationId xmlns:a16="http://schemas.microsoft.com/office/drawing/2014/main" id="{1C71E8E6-DFBB-F14C-ADD2-E4AD614AC5BC}"/>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t>72</a:t>
            </a:fld>
            <a:endParaRPr lang="zh-TW" altLang="en-US"/>
          </a:p>
        </p:txBody>
      </p:sp>
    </p:spTree>
    <p:extLst>
      <p:ext uri="{BB962C8B-B14F-4D97-AF65-F5344CB8AC3E}">
        <p14:creationId xmlns:p14="http://schemas.microsoft.com/office/powerpoint/2010/main" val="36684389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
            <a:extLst>
              <a:ext uri="{FF2B5EF4-FFF2-40B4-BE49-F238E27FC236}">
                <a16:creationId xmlns:a16="http://schemas.microsoft.com/office/drawing/2014/main" id="{6752797D-CBEF-F84B-8F25-48A64069FAF2}"/>
              </a:ext>
            </a:extLst>
          </p:cNvPr>
          <p:cNvSpPr>
            <a:spLocks noGrp="1"/>
          </p:cNvSpPr>
          <p:nvPr>
            <p:ph type="title"/>
          </p:nvPr>
        </p:nvSpPr>
        <p:spPr>
          <a:xfrm>
            <a:off x="338425" y="447631"/>
            <a:ext cx="10972800" cy="990600"/>
          </a:xfrm>
        </p:spPr>
        <p:txBody>
          <a:bodyPr/>
          <a:lstStyle/>
          <a:p>
            <a:r>
              <a:rPr lang="en-US" altLang="zh-TW" dirty="0"/>
              <a:t>Appendix - </a:t>
            </a:r>
            <a:r>
              <a:rPr lang="en" altLang="zh-TW"/>
              <a:t>Fingerprint positioning</a:t>
            </a:r>
            <a:endParaRPr lang="zh-TW" altLang="en-US"/>
          </a:p>
        </p:txBody>
      </p:sp>
      <p:grpSp>
        <p:nvGrpSpPr>
          <p:cNvPr id="2" name="群組 1">
            <a:extLst>
              <a:ext uri="{FF2B5EF4-FFF2-40B4-BE49-F238E27FC236}">
                <a16:creationId xmlns:a16="http://schemas.microsoft.com/office/drawing/2014/main" id="{559F1B01-750E-6849-B6D5-AB8C29E14FC8}"/>
              </a:ext>
            </a:extLst>
          </p:cNvPr>
          <p:cNvGrpSpPr/>
          <p:nvPr/>
        </p:nvGrpSpPr>
        <p:grpSpPr>
          <a:xfrm>
            <a:off x="879918" y="1617615"/>
            <a:ext cx="1872208" cy="886860"/>
            <a:chOff x="1338636" y="1890296"/>
            <a:chExt cx="2606080" cy="1222692"/>
          </a:xfrm>
        </p:grpSpPr>
        <p:pic>
          <p:nvPicPr>
            <p:cNvPr id="11" name="圖片 10">
              <a:extLst>
                <a:ext uri="{FF2B5EF4-FFF2-40B4-BE49-F238E27FC236}">
                  <a16:creationId xmlns:a16="http://schemas.microsoft.com/office/drawing/2014/main" id="{43E4E0E8-027E-4C4E-AF34-64691740AAA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2528" y="1890296"/>
              <a:ext cx="767675" cy="767675"/>
            </a:xfrm>
            <a:prstGeom prst="rect">
              <a:avLst/>
            </a:prstGeom>
          </p:spPr>
        </p:pic>
        <p:sp>
          <p:nvSpPr>
            <p:cNvPr id="9" name="文字方塊 8">
              <a:extLst>
                <a:ext uri="{FF2B5EF4-FFF2-40B4-BE49-F238E27FC236}">
                  <a16:creationId xmlns:a16="http://schemas.microsoft.com/office/drawing/2014/main" id="{87D762E0-DBDD-2B41-8984-152FDF43473F}"/>
                </a:ext>
              </a:extLst>
            </p:cNvPr>
            <p:cNvSpPr txBox="1"/>
            <p:nvPr/>
          </p:nvSpPr>
          <p:spPr>
            <a:xfrm>
              <a:off x="1338636" y="2743656"/>
              <a:ext cx="2606080" cy="369332"/>
            </a:xfrm>
            <a:prstGeom prst="rect">
              <a:avLst/>
            </a:prstGeom>
            <a:noFill/>
          </p:spPr>
          <p:txBody>
            <a:bodyPr wrap="square" rtlCol="0">
              <a:spAutoFit/>
            </a:bodyPr>
            <a:lstStyle/>
            <a:p>
              <a:pPr algn="ctr"/>
              <a:r>
                <a:rPr kumimoji="1" lang="en-US" altLang="zh-TW"/>
                <a:t>Base Station 1</a:t>
              </a:r>
              <a:endParaRPr kumimoji="1" lang="zh-TW" altLang="en-US"/>
            </a:p>
          </p:txBody>
        </p:sp>
      </p:grpSp>
      <p:sp>
        <p:nvSpPr>
          <p:cNvPr id="10" name="三角形 9">
            <a:extLst>
              <a:ext uri="{FF2B5EF4-FFF2-40B4-BE49-F238E27FC236}">
                <a16:creationId xmlns:a16="http://schemas.microsoft.com/office/drawing/2014/main" id="{EF501B25-B879-F943-9E76-DB920BC431FE}"/>
              </a:ext>
            </a:extLst>
          </p:cNvPr>
          <p:cNvSpPr/>
          <p:nvPr/>
        </p:nvSpPr>
        <p:spPr>
          <a:xfrm>
            <a:off x="3221792" y="1953688"/>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三角形 21">
            <a:extLst>
              <a:ext uri="{FF2B5EF4-FFF2-40B4-BE49-F238E27FC236}">
                <a16:creationId xmlns:a16="http://schemas.microsoft.com/office/drawing/2014/main" id="{07BFEEF1-0582-344C-8FC3-31261AD53B12}"/>
              </a:ext>
            </a:extLst>
          </p:cNvPr>
          <p:cNvSpPr/>
          <p:nvPr/>
        </p:nvSpPr>
        <p:spPr>
          <a:xfrm>
            <a:off x="3213957" y="2869870"/>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三角形 22">
            <a:extLst>
              <a:ext uri="{FF2B5EF4-FFF2-40B4-BE49-F238E27FC236}">
                <a16:creationId xmlns:a16="http://schemas.microsoft.com/office/drawing/2014/main" id="{6B24F664-13F6-9645-8FA3-36A5D80021D6}"/>
              </a:ext>
            </a:extLst>
          </p:cNvPr>
          <p:cNvSpPr/>
          <p:nvPr/>
        </p:nvSpPr>
        <p:spPr>
          <a:xfrm>
            <a:off x="3221792" y="3786053"/>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三角形 24">
            <a:extLst>
              <a:ext uri="{FF2B5EF4-FFF2-40B4-BE49-F238E27FC236}">
                <a16:creationId xmlns:a16="http://schemas.microsoft.com/office/drawing/2014/main" id="{D3961947-6A39-2A4C-8AD7-E1B0C47A8553}"/>
              </a:ext>
            </a:extLst>
          </p:cNvPr>
          <p:cNvSpPr/>
          <p:nvPr/>
        </p:nvSpPr>
        <p:spPr>
          <a:xfrm>
            <a:off x="4136283" y="1950093"/>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三角形 25">
            <a:extLst>
              <a:ext uri="{FF2B5EF4-FFF2-40B4-BE49-F238E27FC236}">
                <a16:creationId xmlns:a16="http://schemas.microsoft.com/office/drawing/2014/main" id="{40B5C0D3-04EA-1D4F-8811-62DC65D32B05}"/>
              </a:ext>
            </a:extLst>
          </p:cNvPr>
          <p:cNvSpPr/>
          <p:nvPr/>
        </p:nvSpPr>
        <p:spPr>
          <a:xfrm>
            <a:off x="4128448" y="2866275"/>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三角形 26">
            <a:extLst>
              <a:ext uri="{FF2B5EF4-FFF2-40B4-BE49-F238E27FC236}">
                <a16:creationId xmlns:a16="http://schemas.microsoft.com/office/drawing/2014/main" id="{550CAF01-2AD9-F448-8F2A-16795EE53359}"/>
              </a:ext>
            </a:extLst>
          </p:cNvPr>
          <p:cNvSpPr/>
          <p:nvPr/>
        </p:nvSpPr>
        <p:spPr>
          <a:xfrm>
            <a:off x="4136283" y="3782458"/>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三角形 27">
            <a:extLst>
              <a:ext uri="{FF2B5EF4-FFF2-40B4-BE49-F238E27FC236}">
                <a16:creationId xmlns:a16="http://schemas.microsoft.com/office/drawing/2014/main" id="{49A3EAD1-B6FC-8F41-B697-D8A0318D4AE4}"/>
              </a:ext>
            </a:extLst>
          </p:cNvPr>
          <p:cNvSpPr/>
          <p:nvPr/>
        </p:nvSpPr>
        <p:spPr>
          <a:xfrm>
            <a:off x="5060796" y="1950093"/>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三角形 28">
            <a:extLst>
              <a:ext uri="{FF2B5EF4-FFF2-40B4-BE49-F238E27FC236}">
                <a16:creationId xmlns:a16="http://schemas.microsoft.com/office/drawing/2014/main" id="{3FB30057-1388-BC4B-A0EB-930BAE671216}"/>
              </a:ext>
            </a:extLst>
          </p:cNvPr>
          <p:cNvSpPr/>
          <p:nvPr/>
        </p:nvSpPr>
        <p:spPr>
          <a:xfrm>
            <a:off x="5052961" y="2866275"/>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三角形 29">
            <a:extLst>
              <a:ext uri="{FF2B5EF4-FFF2-40B4-BE49-F238E27FC236}">
                <a16:creationId xmlns:a16="http://schemas.microsoft.com/office/drawing/2014/main" id="{2C7ADDF8-3CAC-E64D-A775-04EC23FE7274}"/>
              </a:ext>
            </a:extLst>
          </p:cNvPr>
          <p:cNvSpPr/>
          <p:nvPr/>
        </p:nvSpPr>
        <p:spPr>
          <a:xfrm>
            <a:off x="5060796" y="3782458"/>
            <a:ext cx="288032" cy="24830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5" name="群組 4">
            <a:extLst>
              <a:ext uri="{FF2B5EF4-FFF2-40B4-BE49-F238E27FC236}">
                <a16:creationId xmlns:a16="http://schemas.microsoft.com/office/drawing/2014/main" id="{26597562-7FE8-5F43-9F24-46E29DA1F0DC}"/>
              </a:ext>
            </a:extLst>
          </p:cNvPr>
          <p:cNvGrpSpPr/>
          <p:nvPr/>
        </p:nvGrpSpPr>
        <p:grpSpPr>
          <a:xfrm>
            <a:off x="2706453" y="2728534"/>
            <a:ext cx="1303040" cy="777402"/>
            <a:chOff x="3099236" y="2329895"/>
            <a:chExt cx="2606080" cy="1554804"/>
          </a:xfrm>
        </p:grpSpPr>
        <p:pic>
          <p:nvPicPr>
            <p:cNvPr id="6" name="圖片 5">
              <a:extLst>
                <a:ext uri="{FF2B5EF4-FFF2-40B4-BE49-F238E27FC236}">
                  <a16:creationId xmlns:a16="http://schemas.microsoft.com/office/drawing/2014/main" id="{63790007-4600-4B41-8C91-B0430625ED8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944716" y="2329895"/>
              <a:ext cx="915121" cy="915121"/>
            </a:xfrm>
            <a:prstGeom prst="rect">
              <a:avLst/>
            </a:prstGeom>
            <a:solidFill>
              <a:schemeClr val="bg1"/>
            </a:solidFill>
          </p:spPr>
        </p:pic>
        <p:sp>
          <p:nvSpPr>
            <p:cNvPr id="16" name="文字方塊 15">
              <a:extLst>
                <a:ext uri="{FF2B5EF4-FFF2-40B4-BE49-F238E27FC236}">
                  <a16:creationId xmlns:a16="http://schemas.microsoft.com/office/drawing/2014/main" id="{ED58E5A4-7A36-304E-BACD-14AA08E84F2D}"/>
                </a:ext>
              </a:extLst>
            </p:cNvPr>
            <p:cNvSpPr txBox="1"/>
            <p:nvPr/>
          </p:nvSpPr>
          <p:spPr>
            <a:xfrm>
              <a:off x="3099236" y="3330701"/>
              <a:ext cx="2606080" cy="553998"/>
            </a:xfrm>
            <a:prstGeom prst="rect">
              <a:avLst/>
            </a:prstGeom>
            <a:noFill/>
          </p:spPr>
          <p:txBody>
            <a:bodyPr wrap="square" rtlCol="0">
              <a:spAutoFit/>
            </a:bodyPr>
            <a:lstStyle/>
            <a:p>
              <a:pPr algn="ctr"/>
              <a:r>
                <a:rPr kumimoji="1" lang="en-US" altLang="zh-TW" sz="1200"/>
                <a:t>Equipment</a:t>
              </a:r>
              <a:endParaRPr kumimoji="1" lang="zh-TW" altLang="en-US" sz="1200"/>
            </a:p>
          </p:txBody>
        </p:sp>
      </p:grpSp>
      <p:cxnSp>
        <p:nvCxnSpPr>
          <p:cNvPr id="13" name="直線接點 12">
            <a:extLst>
              <a:ext uri="{FF2B5EF4-FFF2-40B4-BE49-F238E27FC236}">
                <a16:creationId xmlns:a16="http://schemas.microsoft.com/office/drawing/2014/main" id="{222AB7C7-A2B1-B344-A6AF-222EDE318F55}"/>
              </a:ext>
            </a:extLst>
          </p:cNvPr>
          <p:cNvCxnSpPr>
            <a:cxnSpLocks/>
          </p:cNvCxnSpPr>
          <p:nvPr/>
        </p:nvCxnSpPr>
        <p:spPr>
          <a:xfrm>
            <a:off x="2327828" y="2096236"/>
            <a:ext cx="759344" cy="65408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35" name="群組 34">
            <a:extLst>
              <a:ext uri="{FF2B5EF4-FFF2-40B4-BE49-F238E27FC236}">
                <a16:creationId xmlns:a16="http://schemas.microsoft.com/office/drawing/2014/main" id="{6DDAD1C1-7195-6E4E-B8B9-969E18D71B1E}"/>
              </a:ext>
            </a:extLst>
          </p:cNvPr>
          <p:cNvGrpSpPr/>
          <p:nvPr/>
        </p:nvGrpSpPr>
        <p:grpSpPr>
          <a:xfrm>
            <a:off x="3221792" y="4424481"/>
            <a:ext cx="1872208" cy="886860"/>
            <a:chOff x="1338636" y="1890296"/>
            <a:chExt cx="2606080" cy="1222692"/>
          </a:xfrm>
        </p:grpSpPr>
        <p:pic>
          <p:nvPicPr>
            <p:cNvPr id="36" name="圖片 35">
              <a:extLst>
                <a:ext uri="{FF2B5EF4-FFF2-40B4-BE49-F238E27FC236}">
                  <a16:creationId xmlns:a16="http://schemas.microsoft.com/office/drawing/2014/main" id="{E1597520-3282-154F-81BD-A63DC979DB1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2528" y="1890296"/>
              <a:ext cx="767675" cy="767675"/>
            </a:xfrm>
            <a:prstGeom prst="rect">
              <a:avLst/>
            </a:prstGeom>
          </p:spPr>
        </p:pic>
        <p:sp>
          <p:nvSpPr>
            <p:cNvPr id="37" name="文字方塊 36">
              <a:extLst>
                <a:ext uri="{FF2B5EF4-FFF2-40B4-BE49-F238E27FC236}">
                  <a16:creationId xmlns:a16="http://schemas.microsoft.com/office/drawing/2014/main" id="{DF5D228D-7934-DF49-8F6F-84EE47406E0F}"/>
                </a:ext>
              </a:extLst>
            </p:cNvPr>
            <p:cNvSpPr txBox="1"/>
            <p:nvPr/>
          </p:nvSpPr>
          <p:spPr>
            <a:xfrm>
              <a:off x="1338636" y="2743656"/>
              <a:ext cx="2606080" cy="369332"/>
            </a:xfrm>
            <a:prstGeom prst="rect">
              <a:avLst/>
            </a:prstGeom>
            <a:noFill/>
          </p:spPr>
          <p:txBody>
            <a:bodyPr wrap="square" rtlCol="0">
              <a:spAutoFit/>
            </a:bodyPr>
            <a:lstStyle/>
            <a:p>
              <a:pPr algn="ctr"/>
              <a:r>
                <a:rPr kumimoji="1" lang="en-US" altLang="zh-TW"/>
                <a:t>Base Station 1</a:t>
              </a:r>
              <a:endParaRPr kumimoji="1" lang="zh-TW" altLang="en-US"/>
            </a:p>
          </p:txBody>
        </p:sp>
      </p:grpSp>
      <p:grpSp>
        <p:nvGrpSpPr>
          <p:cNvPr id="38" name="群組 37">
            <a:extLst>
              <a:ext uri="{FF2B5EF4-FFF2-40B4-BE49-F238E27FC236}">
                <a16:creationId xmlns:a16="http://schemas.microsoft.com/office/drawing/2014/main" id="{2C8CCF4D-B0DE-3743-A23A-5C6B0E4E30CD}"/>
              </a:ext>
            </a:extLst>
          </p:cNvPr>
          <p:cNvGrpSpPr/>
          <p:nvPr/>
        </p:nvGrpSpPr>
        <p:grpSpPr>
          <a:xfrm>
            <a:off x="5348828" y="1617615"/>
            <a:ext cx="1872208" cy="886860"/>
            <a:chOff x="1338636" y="1890296"/>
            <a:chExt cx="2606080" cy="1222692"/>
          </a:xfrm>
        </p:grpSpPr>
        <p:pic>
          <p:nvPicPr>
            <p:cNvPr id="39" name="圖片 38">
              <a:extLst>
                <a:ext uri="{FF2B5EF4-FFF2-40B4-BE49-F238E27FC236}">
                  <a16:creationId xmlns:a16="http://schemas.microsoft.com/office/drawing/2014/main" id="{09D30CE8-87D1-184E-B2D3-A7EB4F6BDC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2528" y="1890296"/>
              <a:ext cx="767675" cy="767675"/>
            </a:xfrm>
            <a:prstGeom prst="rect">
              <a:avLst/>
            </a:prstGeom>
          </p:spPr>
        </p:pic>
        <p:sp>
          <p:nvSpPr>
            <p:cNvPr id="40" name="文字方塊 39">
              <a:extLst>
                <a:ext uri="{FF2B5EF4-FFF2-40B4-BE49-F238E27FC236}">
                  <a16:creationId xmlns:a16="http://schemas.microsoft.com/office/drawing/2014/main" id="{3B7860C1-4044-BA4B-A3CC-05EAEF75F5C1}"/>
                </a:ext>
              </a:extLst>
            </p:cNvPr>
            <p:cNvSpPr txBox="1"/>
            <p:nvPr/>
          </p:nvSpPr>
          <p:spPr>
            <a:xfrm>
              <a:off x="1338636" y="2743656"/>
              <a:ext cx="2606080" cy="369332"/>
            </a:xfrm>
            <a:prstGeom prst="rect">
              <a:avLst/>
            </a:prstGeom>
            <a:noFill/>
          </p:spPr>
          <p:txBody>
            <a:bodyPr wrap="square" rtlCol="0">
              <a:spAutoFit/>
            </a:bodyPr>
            <a:lstStyle/>
            <a:p>
              <a:pPr algn="ctr"/>
              <a:r>
                <a:rPr kumimoji="1" lang="en-US" altLang="zh-TW"/>
                <a:t>Base Station 1</a:t>
              </a:r>
              <a:endParaRPr kumimoji="1" lang="zh-TW" altLang="en-US"/>
            </a:p>
          </p:txBody>
        </p:sp>
      </p:grpSp>
      <p:cxnSp>
        <p:nvCxnSpPr>
          <p:cNvPr id="41" name="直線接點 40">
            <a:extLst>
              <a:ext uri="{FF2B5EF4-FFF2-40B4-BE49-F238E27FC236}">
                <a16:creationId xmlns:a16="http://schemas.microsoft.com/office/drawing/2014/main" id="{9CBF0277-12B5-F545-A9FB-CF9D03FBE059}"/>
              </a:ext>
            </a:extLst>
          </p:cNvPr>
          <p:cNvCxnSpPr>
            <a:cxnSpLocks/>
          </p:cNvCxnSpPr>
          <p:nvPr/>
        </p:nvCxnSpPr>
        <p:spPr>
          <a:xfrm flipH="1">
            <a:off x="3878332" y="2457237"/>
            <a:ext cx="1570626" cy="51788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CE4915CE-FE12-874B-84A5-C24483BFBEA3}"/>
              </a:ext>
            </a:extLst>
          </p:cNvPr>
          <p:cNvCxnSpPr>
            <a:cxnSpLocks/>
            <a:stCxn id="36" idx="0"/>
          </p:cNvCxnSpPr>
          <p:nvPr/>
        </p:nvCxnSpPr>
        <p:spPr>
          <a:xfrm flipH="1" flipV="1">
            <a:off x="3525323" y="3548779"/>
            <a:ext cx="628758" cy="87570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8" name="直線箭頭接點 47">
            <a:extLst>
              <a:ext uri="{FF2B5EF4-FFF2-40B4-BE49-F238E27FC236}">
                <a16:creationId xmlns:a16="http://schemas.microsoft.com/office/drawing/2014/main" id="{E0B459E3-E534-BA41-B0F1-8059A42394A8}"/>
              </a:ext>
            </a:extLst>
          </p:cNvPr>
          <p:cNvCxnSpPr>
            <a:cxnSpLocks/>
          </p:cNvCxnSpPr>
          <p:nvPr/>
        </p:nvCxnSpPr>
        <p:spPr>
          <a:xfrm>
            <a:off x="3839702" y="3186095"/>
            <a:ext cx="1609256" cy="1176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11005544-4A96-C14C-A683-5DD166483493}"/>
              </a:ext>
            </a:extLst>
          </p:cNvPr>
          <p:cNvSpPr txBox="1"/>
          <p:nvPr/>
        </p:nvSpPr>
        <p:spPr>
          <a:xfrm>
            <a:off x="2208376" y="2596427"/>
            <a:ext cx="978125" cy="307777"/>
          </a:xfrm>
          <a:prstGeom prst="rect">
            <a:avLst/>
          </a:prstGeom>
          <a:noFill/>
        </p:spPr>
        <p:txBody>
          <a:bodyPr wrap="square" rtlCol="0">
            <a:spAutoFit/>
          </a:bodyPr>
          <a:lstStyle/>
          <a:p>
            <a:r>
              <a:rPr kumimoji="1" lang="en-US" altLang="zh-TW" sz="1400"/>
              <a:t>RSSI 1</a:t>
            </a:r>
            <a:endParaRPr kumimoji="1" lang="zh-TW" altLang="en-US" sz="1400"/>
          </a:p>
        </p:txBody>
      </p:sp>
      <p:sp>
        <p:nvSpPr>
          <p:cNvPr id="50" name="文字方塊 49">
            <a:extLst>
              <a:ext uri="{FF2B5EF4-FFF2-40B4-BE49-F238E27FC236}">
                <a16:creationId xmlns:a16="http://schemas.microsoft.com/office/drawing/2014/main" id="{62EF86B7-E945-744C-A35A-3B8EA8504DC2}"/>
              </a:ext>
            </a:extLst>
          </p:cNvPr>
          <p:cNvSpPr txBox="1"/>
          <p:nvPr/>
        </p:nvSpPr>
        <p:spPr>
          <a:xfrm>
            <a:off x="4279638" y="4170840"/>
            <a:ext cx="978125" cy="307777"/>
          </a:xfrm>
          <a:prstGeom prst="rect">
            <a:avLst/>
          </a:prstGeom>
          <a:noFill/>
        </p:spPr>
        <p:txBody>
          <a:bodyPr wrap="square" rtlCol="0">
            <a:spAutoFit/>
          </a:bodyPr>
          <a:lstStyle/>
          <a:p>
            <a:r>
              <a:rPr kumimoji="1" lang="en-US" altLang="zh-TW" sz="1400"/>
              <a:t>RSSI 2</a:t>
            </a:r>
            <a:endParaRPr kumimoji="1" lang="zh-TW" altLang="en-US" sz="1400"/>
          </a:p>
        </p:txBody>
      </p:sp>
      <p:sp>
        <p:nvSpPr>
          <p:cNvPr id="51" name="文字方塊 50">
            <a:extLst>
              <a:ext uri="{FF2B5EF4-FFF2-40B4-BE49-F238E27FC236}">
                <a16:creationId xmlns:a16="http://schemas.microsoft.com/office/drawing/2014/main" id="{714382D0-16F2-6140-B8D1-92A28D77A02B}"/>
              </a:ext>
            </a:extLst>
          </p:cNvPr>
          <p:cNvSpPr txBox="1"/>
          <p:nvPr/>
        </p:nvSpPr>
        <p:spPr>
          <a:xfrm>
            <a:off x="4470833" y="2312769"/>
            <a:ext cx="978125" cy="307777"/>
          </a:xfrm>
          <a:prstGeom prst="rect">
            <a:avLst/>
          </a:prstGeom>
          <a:noFill/>
        </p:spPr>
        <p:txBody>
          <a:bodyPr wrap="square" rtlCol="0">
            <a:spAutoFit/>
          </a:bodyPr>
          <a:lstStyle/>
          <a:p>
            <a:r>
              <a:rPr kumimoji="1" lang="en-US" altLang="zh-TW" sz="1400"/>
              <a:t>RSSI 3</a:t>
            </a:r>
            <a:endParaRPr kumimoji="1" lang="zh-TW" altLang="en-US" sz="1400"/>
          </a:p>
        </p:txBody>
      </p:sp>
      <p:graphicFrame>
        <p:nvGraphicFramePr>
          <p:cNvPr id="52" name="表格 51">
            <a:extLst>
              <a:ext uri="{FF2B5EF4-FFF2-40B4-BE49-F238E27FC236}">
                <a16:creationId xmlns:a16="http://schemas.microsoft.com/office/drawing/2014/main" id="{F6E03838-CFB8-3C40-9F52-5DC8E1F32A60}"/>
              </a:ext>
            </a:extLst>
          </p:cNvPr>
          <p:cNvGraphicFramePr>
            <a:graphicFrameLocks noGrp="1"/>
          </p:cNvGraphicFramePr>
          <p:nvPr>
            <p:extLst>
              <p:ext uri="{D42A27DB-BD31-4B8C-83A1-F6EECF244321}">
                <p14:modId xmlns:p14="http://schemas.microsoft.com/office/powerpoint/2010/main" val="2811510078"/>
              </p:ext>
            </p:extLst>
          </p:nvPr>
        </p:nvGraphicFramePr>
        <p:xfrm>
          <a:off x="5094000" y="5091786"/>
          <a:ext cx="4694290" cy="1054510"/>
        </p:xfrm>
        <a:graphic>
          <a:graphicData uri="http://schemas.openxmlformats.org/drawingml/2006/table">
            <a:tbl>
              <a:tblPr firstRow="1" bandRow="1">
                <a:tableStyleId>{5C22544A-7EE6-4342-B048-85BDC9FD1C3A}</a:tableStyleId>
              </a:tblPr>
              <a:tblGrid>
                <a:gridCol w="2347145">
                  <a:extLst>
                    <a:ext uri="{9D8B030D-6E8A-4147-A177-3AD203B41FA5}">
                      <a16:colId xmlns:a16="http://schemas.microsoft.com/office/drawing/2014/main" val="559685880"/>
                    </a:ext>
                  </a:extLst>
                </a:gridCol>
                <a:gridCol w="2347145">
                  <a:extLst>
                    <a:ext uri="{9D8B030D-6E8A-4147-A177-3AD203B41FA5}">
                      <a16:colId xmlns:a16="http://schemas.microsoft.com/office/drawing/2014/main" val="1934109437"/>
                    </a:ext>
                  </a:extLst>
                </a:gridCol>
              </a:tblGrid>
              <a:tr h="406438">
                <a:tc>
                  <a:txBody>
                    <a:bodyPr/>
                    <a:lstStyle/>
                    <a:p>
                      <a:pPr algn="ctr"/>
                      <a:r>
                        <a:rPr lang="en-US" altLang="zh-TW" sz="1400"/>
                        <a:t>Location</a:t>
                      </a:r>
                      <a:endParaRPr lang="zh-TW" altLang="en-US" sz="1400"/>
                    </a:p>
                  </a:txBody>
                  <a:tcPr/>
                </a:tc>
                <a:tc>
                  <a:txBody>
                    <a:bodyPr/>
                    <a:lstStyle/>
                    <a:p>
                      <a:pPr algn="ctr"/>
                      <a:r>
                        <a:rPr lang="en-US" altLang="zh-TW" sz="1400"/>
                        <a:t>(RSSI 1,RSSI 2, RSSI 3)</a:t>
                      </a:r>
                      <a:endParaRPr lang="zh-TW" altLang="en-US" sz="1400"/>
                    </a:p>
                  </a:txBody>
                  <a:tcPr/>
                </a:tc>
                <a:extLst>
                  <a:ext uri="{0D108BD9-81ED-4DB2-BD59-A6C34878D82A}">
                    <a16:rowId xmlns:a16="http://schemas.microsoft.com/office/drawing/2014/main" val="3662939654"/>
                  </a:ext>
                </a:extLst>
              </a:tr>
              <a:tr h="288032">
                <a:tc>
                  <a:txBody>
                    <a:bodyPr/>
                    <a:lstStyle/>
                    <a:p>
                      <a:pPr algn="ctr"/>
                      <a:r>
                        <a:rPr lang="en-US" altLang="zh-TW" sz="1400"/>
                        <a:t>Location1</a:t>
                      </a:r>
                      <a:endParaRPr lang="zh-TW" altLang="en-US" sz="1400"/>
                    </a:p>
                  </a:txBody>
                  <a:tcPr/>
                </a:tc>
                <a:tc>
                  <a:txBody>
                    <a:bodyPr/>
                    <a:lstStyle/>
                    <a:p>
                      <a:pPr algn="ctr"/>
                      <a:r>
                        <a:rPr lang="en-US" altLang="zh-TW" sz="1400"/>
                        <a:t>(RSS 11, RSSI 12, RSS13)</a:t>
                      </a:r>
                      <a:endParaRPr lang="zh-TW" altLang="en-US" sz="1400"/>
                    </a:p>
                  </a:txBody>
                  <a:tcPr/>
                </a:tc>
                <a:extLst>
                  <a:ext uri="{0D108BD9-81ED-4DB2-BD59-A6C34878D82A}">
                    <a16:rowId xmlns:a16="http://schemas.microsoft.com/office/drawing/2014/main" val="66642876"/>
                  </a:ext>
                </a:extLst>
              </a:tr>
              <a:tr h="343272">
                <a:tc>
                  <a:txBody>
                    <a:bodyPr/>
                    <a:lstStyle/>
                    <a:p>
                      <a:pPr algn="ctr"/>
                      <a:r>
                        <a:rPr lang="en-US" altLang="zh-TW" sz="1400"/>
                        <a:t>Location2</a:t>
                      </a:r>
                      <a:endParaRPr lang="zh-TW" altLang="en-US" sz="1400"/>
                    </a:p>
                  </a:txBody>
                  <a:tcPr/>
                </a:tc>
                <a:tc>
                  <a:txBody>
                    <a:bodyPr/>
                    <a:lstStyle/>
                    <a:p>
                      <a:pPr algn="ctr"/>
                      <a:r>
                        <a:rPr lang="en-US" altLang="zh-TW" sz="1400"/>
                        <a:t>(RSS 21, RSSI 22, RSS23)</a:t>
                      </a:r>
                      <a:endParaRPr lang="zh-TW" altLang="en-US" sz="1400"/>
                    </a:p>
                  </a:txBody>
                  <a:tcPr/>
                </a:tc>
                <a:extLst>
                  <a:ext uri="{0D108BD9-81ED-4DB2-BD59-A6C34878D82A}">
                    <a16:rowId xmlns:a16="http://schemas.microsoft.com/office/drawing/2014/main" val="3503928222"/>
                  </a:ext>
                </a:extLst>
              </a:tr>
            </a:tbl>
          </a:graphicData>
        </a:graphic>
      </p:graphicFrame>
      <p:sp>
        <p:nvSpPr>
          <p:cNvPr id="54" name="文字方塊 53">
            <a:extLst>
              <a:ext uri="{FF2B5EF4-FFF2-40B4-BE49-F238E27FC236}">
                <a16:creationId xmlns:a16="http://schemas.microsoft.com/office/drawing/2014/main" id="{690C90C9-EE91-5B44-8C08-44C75738C2C2}"/>
              </a:ext>
            </a:extLst>
          </p:cNvPr>
          <p:cNvSpPr txBox="1"/>
          <p:nvPr/>
        </p:nvSpPr>
        <p:spPr>
          <a:xfrm>
            <a:off x="6952082" y="4701604"/>
            <a:ext cx="978125" cy="307777"/>
          </a:xfrm>
          <a:prstGeom prst="rect">
            <a:avLst/>
          </a:prstGeom>
          <a:noFill/>
        </p:spPr>
        <p:txBody>
          <a:bodyPr wrap="square" rtlCol="0">
            <a:spAutoFit/>
          </a:bodyPr>
          <a:lstStyle/>
          <a:p>
            <a:r>
              <a:rPr kumimoji="1" lang="en-US" altLang="zh-TW" sz="1400"/>
              <a:t>Database</a:t>
            </a:r>
            <a:endParaRPr kumimoji="1" lang="zh-TW" altLang="en-US" sz="1400"/>
          </a:p>
        </p:txBody>
      </p:sp>
      <p:sp>
        <p:nvSpPr>
          <p:cNvPr id="55" name="磁片 54">
            <a:extLst>
              <a:ext uri="{FF2B5EF4-FFF2-40B4-BE49-F238E27FC236}">
                <a16:creationId xmlns:a16="http://schemas.microsoft.com/office/drawing/2014/main" id="{F6B04F7E-8E4F-2146-908F-B657FB33F128}"/>
              </a:ext>
            </a:extLst>
          </p:cNvPr>
          <p:cNvSpPr/>
          <p:nvPr/>
        </p:nvSpPr>
        <p:spPr>
          <a:xfrm>
            <a:off x="5441126" y="4177844"/>
            <a:ext cx="767399" cy="786809"/>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solidFill>
                  <a:schemeClr val="tx1"/>
                </a:solidFill>
              </a:rPr>
              <a:t>DB</a:t>
            </a:r>
            <a:endParaRPr kumimoji="1" lang="zh-TW" altLang="en-US">
              <a:solidFill>
                <a:schemeClr val="tx1"/>
              </a:solidFill>
            </a:endParaRPr>
          </a:p>
        </p:txBody>
      </p:sp>
      <p:sp>
        <p:nvSpPr>
          <p:cNvPr id="34" name="投影片編號版面配置區 3">
            <a:extLst>
              <a:ext uri="{FF2B5EF4-FFF2-40B4-BE49-F238E27FC236}">
                <a16:creationId xmlns:a16="http://schemas.microsoft.com/office/drawing/2014/main" id="{105F0916-92D6-BA4D-BE90-93EF7B464189}"/>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t>73</a:t>
            </a:fld>
            <a:endParaRPr lang="zh-TW" altLang="en-US"/>
          </a:p>
        </p:txBody>
      </p:sp>
    </p:spTree>
    <p:extLst>
      <p:ext uri="{BB962C8B-B14F-4D97-AF65-F5344CB8AC3E}">
        <p14:creationId xmlns:p14="http://schemas.microsoft.com/office/powerpoint/2010/main" val="11955611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A4715B-4B33-0743-A55A-F5DA34EC1FE1}"/>
              </a:ext>
            </a:extLst>
          </p:cNvPr>
          <p:cNvSpPr>
            <a:spLocks noGrp="1"/>
          </p:cNvSpPr>
          <p:nvPr>
            <p:ph type="title"/>
          </p:nvPr>
        </p:nvSpPr>
        <p:spPr/>
        <p:txBody>
          <a:bodyPr/>
          <a:lstStyle/>
          <a:p>
            <a:r>
              <a:rPr kumimoji="1" lang="en-US" altLang="zh-TW"/>
              <a:t>Boxplot with outlier</a:t>
            </a:r>
            <a:endParaRPr kumimoji="1" lang="zh-TW" altLang="en-US"/>
          </a:p>
        </p:txBody>
      </p:sp>
      <p:sp>
        <p:nvSpPr>
          <p:cNvPr id="5" name="投影片編號版面配置區 4">
            <a:extLst>
              <a:ext uri="{FF2B5EF4-FFF2-40B4-BE49-F238E27FC236}">
                <a16:creationId xmlns:a16="http://schemas.microsoft.com/office/drawing/2014/main" id="{652DF699-09E8-8844-B3EA-31F7E254ED83}"/>
              </a:ext>
            </a:extLst>
          </p:cNvPr>
          <p:cNvSpPr>
            <a:spLocks noGrp="1"/>
          </p:cNvSpPr>
          <p:nvPr>
            <p:ph type="sldNum" sz="quarter" idx="12"/>
          </p:nvPr>
        </p:nvSpPr>
        <p:spPr/>
        <p:txBody>
          <a:bodyPr/>
          <a:lstStyle/>
          <a:p>
            <a:fld id="{73DA0BB7-265A-403C-9275-D587AB510EDC}" type="slidenum">
              <a:rPr lang="zh-TW" altLang="en-US" smtClean="0"/>
              <a:pPr/>
              <a:t>74</a:t>
            </a:fld>
            <a:endParaRPr lang="zh-TW" altLang="en-US"/>
          </a:p>
        </p:txBody>
      </p:sp>
      <p:pic>
        <p:nvPicPr>
          <p:cNvPr id="6" name="圖片 5">
            <a:extLst>
              <a:ext uri="{FF2B5EF4-FFF2-40B4-BE49-F238E27FC236}">
                <a16:creationId xmlns:a16="http://schemas.microsoft.com/office/drawing/2014/main" id="{1A174C6E-02FF-304E-A35F-2E9E24BED576}"/>
              </a:ext>
            </a:extLst>
          </p:cNvPr>
          <p:cNvPicPr>
            <a:picLocks noChangeAspect="1"/>
          </p:cNvPicPr>
          <p:nvPr/>
        </p:nvPicPr>
        <p:blipFill>
          <a:blip r:embed="rId2"/>
          <a:stretch>
            <a:fillRect/>
          </a:stretch>
        </p:blipFill>
        <p:spPr>
          <a:xfrm>
            <a:off x="1559496" y="1754082"/>
            <a:ext cx="8890000" cy="4445000"/>
          </a:xfrm>
          <a:prstGeom prst="rect">
            <a:avLst/>
          </a:prstGeom>
        </p:spPr>
      </p:pic>
    </p:spTree>
    <p:extLst>
      <p:ext uri="{BB962C8B-B14F-4D97-AF65-F5344CB8AC3E}">
        <p14:creationId xmlns:p14="http://schemas.microsoft.com/office/powerpoint/2010/main" val="2197135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B416CE-2DB9-834B-B56F-DDCDA5B510B3}"/>
              </a:ext>
            </a:extLst>
          </p:cNvPr>
          <p:cNvSpPr>
            <a:spLocks noGrp="1"/>
          </p:cNvSpPr>
          <p:nvPr>
            <p:ph type="title"/>
          </p:nvPr>
        </p:nvSpPr>
        <p:spPr/>
        <p:txBody>
          <a:bodyPr>
            <a:normAutofit/>
          </a:bodyPr>
          <a:lstStyle/>
          <a:p>
            <a:r>
              <a:rPr kumimoji="1" lang="en-US" altLang="zh-TW"/>
              <a:t>OpenPose </a:t>
            </a:r>
            <a:r>
              <a:rPr lang="en" altLang="zh-TW" b="1"/>
              <a:t>Inference Runtime Analysis</a:t>
            </a:r>
            <a:endParaRPr kumimoji="1" lang="zh-TW" altLang="en-US"/>
          </a:p>
        </p:txBody>
      </p:sp>
      <p:sp>
        <p:nvSpPr>
          <p:cNvPr id="5" name="投影片編號版面配置區 4">
            <a:extLst>
              <a:ext uri="{FF2B5EF4-FFF2-40B4-BE49-F238E27FC236}">
                <a16:creationId xmlns:a16="http://schemas.microsoft.com/office/drawing/2014/main" id="{06B04AC5-A3B6-7F41-B169-6E9371C8B17A}"/>
              </a:ext>
            </a:extLst>
          </p:cNvPr>
          <p:cNvSpPr>
            <a:spLocks noGrp="1"/>
          </p:cNvSpPr>
          <p:nvPr>
            <p:ph type="sldNum" sz="quarter" idx="12"/>
          </p:nvPr>
        </p:nvSpPr>
        <p:spPr/>
        <p:txBody>
          <a:bodyPr/>
          <a:lstStyle/>
          <a:p>
            <a:fld id="{73DA0BB7-265A-403C-9275-D587AB510EDC}" type="slidenum">
              <a:rPr lang="zh-TW" altLang="en-US" smtClean="0"/>
              <a:pPr/>
              <a:t>75</a:t>
            </a:fld>
            <a:endParaRPr lang="zh-TW" altLang="en-US"/>
          </a:p>
        </p:txBody>
      </p:sp>
      <p:pic>
        <p:nvPicPr>
          <p:cNvPr id="6" name="圖片 5">
            <a:extLst>
              <a:ext uri="{FF2B5EF4-FFF2-40B4-BE49-F238E27FC236}">
                <a16:creationId xmlns:a16="http://schemas.microsoft.com/office/drawing/2014/main" id="{C0BAA0F8-4880-AE42-8CBD-2295A2F1A83B}"/>
              </a:ext>
            </a:extLst>
          </p:cNvPr>
          <p:cNvPicPr>
            <a:picLocks noChangeAspect="1"/>
          </p:cNvPicPr>
          <p:nvPr/>
        </p:nvPicPr>
        <p:blipFill rotWithShape="1">
          <a:blip r:embed="rId2"/>
          <a:srcRect r="2750" b="44428"/>
          <a:stretch/>
        </p:blipFill>
        <p:spPr>
          <a:xfrm>
            <a:off x="2166691" y="1551337"/>
            <a:ext cx="7858617" cy="4565508"/>
          </a:xfrm>
          <a:prstGeom prst="rect">
            <a:avLst/>
          </a:prstGeom>
        </p:spPr>
      </p:pic>
    </p:spTree>
    <p:extLst>
      <p:ext uri="{BB962C8B-B14F-4D97-AF65-F5344CB8AC3E}">
        <p14:creationId xmlns:p14="http://schemas.microsoft.com/office/powerpoint/2010/main" val="210454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287778-A328-674B-8E97-E581547DDC95}"/>
              </a:ext>
            </a:extLst>
          </p:cNvPr>
          <p:cNvSpPr>
            <a:spLocks noGrp="1"/>
          </p:cNvSpPr>
          <p:nvPr>
            <p:ph type="title"/>
          </p:nvPr>
        </p:nvSpPr>
        <p:spPr/>
        <p:txBody>
          <a:bodyPr>
            <a:normAutofit fontScale="90000"/>
          </a:bodyPr>
          <a:lstStyle/>
          <a:p>
            <a:r>
              <a:rPr lang="en" altLang="zh-TW" b="1"/>
              <a:t>OpenPose Trade-off between Speed and Accuracy</a:t>
            </a:r>
            <a:endParaRPr kumimoji="1" lang="zh-TW" altLang="en-US"/>
          </a:p>
        </p:txBody>
      </p:sp>
      <p:sp>
        <p:nvSpPr>
          <p:cNvPr id="5" name="投影片編號版面配置區 4">
            <a:extLst>
              <a:ext uri="{FF2B5EF4-FFF2-40B4-BE49-F238E27FC236}">
                <a16:creationId xmlns:a16="http://schemas.microsoft.com/office/drawing/2014/main" id="{4D8747EA-94DA-0F4B-A0A6-C091956570A5}"/>
              </a:ext>
            </a:extLst>
          </p:cNvPr>
          <p:cNvSpPr>
            <a:spLocks noGrp="1"/>
          </p:cNvSpPr>
          <p:nvPr>
            <p:ph type="sldNum" sz="quarter" idx="12"/>
          </p:nvPr>
        </p:nvSpPr>
        <p:spPr/>
        <p:txBody>
          <a:bodyPr/>
          <a:lstStyle/>
          <a:p>
            <a:fld id="{73DA0BB7-265A-403C-9275-D587AB510EDC}" type="slidenum">
              <a:rPr lang="zh-TW" altLang="en-US" smtClean="0"/>
              <a:pPr/>
              <a:t>76</a:t>
            </a:fld>
            <a:endParaRPr lang="zh-TW" altLang="en-US"/>
          </a:p>
        </p:txBody>
      </p:sp>
      <p:sp>
        <p:nvSpPr>
          <p:cNvPr id="10" name="文字方塊 9">
            <a:extLst>
              <a:ext uri="{FF2B5EF4-FFF2-40B4-BE49-F238E27FC236}">
                <a16:creationId xmlns:a16="http://schemas.microsoft.com/office/drawing/2014/main" id="{0160F60C-1DD0-7645-8565-C63DEF0077DA}"/>
              </a:ext>
            </a:extLst>
          </p:cNvPr>
          <p:cNvSpPr txBox="1"/>
          <p:nvPr/>
        </p:nvSpPr>
        <p:spPr>
          <a:xfrm>
            <a:off x="3753768" y="3856357"/>
            <a:ext cx="877240" cy="276999"/>
          </a:xfrm>
          <a:prstGeom prst="rect">
            <a:avLst/>
          </a:prstGeom>
          <a:noFill/>
        </p:spPr>
        <p:txBody>
          <a:bodyPr wrap="square" rtlCol="0">
            <a:spAutoFit/>
          </a:bodyPr>
          <a:lstStyle/>
          <a:p>
            <a:pPr algn="ctr"/>
            <a:r>
              <a:rPr kumimoji="1" lang="en-US" altLang="zh-TW" sz="1200"/>
              <a:t>p2</a:t>
            </a:r>
            <a:endParaRPr kumimoji="1" lang="zh-TW" altLang="en-US" sz="1200"/>
          </a:p>
        </p:txBody>
      </p:sp>
      <p:sp>
        <p:nvSpPr>
          <p:cNvPr id="12" name="文字方塊 11">
            <a:extLst>
              <a:ext uri="{FF2B5EF4-FFF2-40B4-BE49-F238E27FC236}">
                <a16:creationId xmlns:a16="http://schemas.microsoft.com/office/drawing/2014/main" id="{B2EE207D-A9DC-E840-9548-5F181BE4754C}"/>
              </a:ext>
            </a:extLst>
          </p:cNvPr>
          <p:cNvSpPr txBox="1"/>
          <p:nvPr/>
        </p:nvSpPr>
        <p:spPr>
          <a:xfrm>
            <a:off x="7557368" y="3030860"/>
            <a:ext cx="877240" cy="276999"/>
          </a:xfrm>
          <a:prstGeom prst="rect">
            <a:avLst/>
          </a:prstGeom>
          <a:noFill/>
        </p:spPr>
        <p:txBody>
          <a:bodyPr wrap="square" rtlCol="0">
            <a:spAutoFit/>
          </a:bodyPr>
          <a:lstStyle/>
          <a:p>
            <a:pPr algn="ctr"/>
            <a:r>
              <a:rPr kumimoji="1" lang="en-US" altLang="zh-TW" sz="1200"/>
              <a:t>p3</a:t>
            </a:r>
            <a:endParaRPr kumimoji="1" lang="zh-TW" altLang="en-US" sz="1200"/>
          </a:p>
        </p:txBody>
      </p:sp>
      <p:pic>
        <p:nvPicPr>
          <p:cNvPr id="3" name="圖片 2">
            <a:extLst>
              <a:ext uri="{FF2B5EF4-FFF2-40B4-BE49-F238E27FC236}">
                <a16:creationId xmlns:a16="http://schemas.microsoft.com/office/drawing/2014/main" id="{A98F304B-C39F-3349-A8F4-BEF3B01679EF}"/>
              </a:ext>
            </a:extLst>
          </p:cNvPr>
          <p:cNvPicPr>
            <a:picLocks noChangeAspect="1"/>
          </p:cNvPicPr>
          <p:nvPr/>
        </p:nvPicPr>
        <p:blipFill>
          <a:blip r:embed="rId2"/>
          <a:stretch>
            <a:fillRect/>
          </a:stretch>
        </p:blipFill>
        <p:spPr>
          <a:xfrm>
            <a:off x="609600" y="1916831"/>
            <a:ext cx="10598968" cy="4096909"/>
          </a:xfrm>
          <a:prstGeom prst="rect">
            <a:avLst/>
          </a:prstGeom>
        </p:spPr>
      </p:pic>
    </p:spTree>
    <p:extLst>
      <p:ext uri="{BB962C8B-B14F-4D97-AF65-F5344CB8AC3E}">
        <p14:creationId xmlns:p14="http://schemas.microsoft.com/office/powerpoint/2010/main" val="35974851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287778-A328-674B-8E97-E581547DDC95}"/>
              </a:ext>
            </a:extLst>
          </p:cNvPr>
          <p:cNvSpPr>
            <a:spLocks noGrp="1"/>
          </p:cNvSpPr>
          <p:nvPr>
            <p:ph type="title"/>
          </p:nvPr>
        </p:nvSpPr>
        <p:spPr/>
        <p:txBody>
          <a:bodyPr>
            <a:normAutofit/>
          </a:bodyPr>
          <a:lstStyle/>
          <a:p>
            <a:r>
              <a:rPr lang="en" altLang="zh-TW" b="1"/>
              <a:t>OpenPose Flow</a:t>
            </a:r>
            <a:endParaRPr kumimoji="1" lang="zh-TW" altLang="en-US"/>
          </a:p>
        </p:txBody>
      </p:sp>
      <p:sp>
        <p:nvSpPr>
          <p:cNvPr id="5" name="投影片編號版面配置區 4">
            <a:extLst>
              <a:ext uri="{FF2B5EF4-FFF2-40B4-BE49-F238E27FC236}">
                <a16:creationId xmlns:a16="http://schemas.microsoft.com/office/drawing/2014/main" id="{4D8747EA-94DA-0F4B-A0A6-C091956570A5}"/>
              </a:ext>
            </a:extLst>
          </p:cNvPr>
          <p:cNvSpPr>
            <a:spLocks noGrp="1"/>
          </p:cNvSpPr>
          <p:nvPr>
            <p:ph type="sldNum" sz="quarter" idx="12"/>
          </p:nvPr>
        </p:nvSpPr>
        <p:spPr/>
        <p:txBody>
          <a:bodyPr/>
          <a:lstStyle/>
          <a:p>
            <a:fld id="{73DA0BB7-265A-403C-9275-D587AB510EDC}" type="slidenum">
              <a:rPr lang="zh-TW" altLang="en-US" smtClean="0"/>
              <a:pPr/>
              <a:t>77</a:t>
            </a:fld>
            <a:endParaRPr lang="zh-TW" altLang="en-US"/>
          </a:p>
        </p:txBody>
      </p:sp>
      <p:sp>
        <p:nvSpPr>
          <p:cNvPr id="10" name="文字方塊 9">
            <a:extLst>
              <a:ext uri="{FF2B5EF4-FFF2-40B4-BE49-F238E27FC236}">
                <a16:creationId xmlns:a16="http://schemas.microsoft.com/office/drawing/2014/main" id="{0160F60C-1DD0-7645-8565-C63DEF0077DA}"/>
              </a:ext>
            </a:extLst>
          </p:cNvPr>
          <p:cNvSpPr txBox="1"/>
          <p:nvPr/>
        </p:nvSpPr>
        <p:spPr>
          <a:xfrm>
            <a:off x="3753768" y="3856357"/>
            <a:ext cx="877240" cy="276999"/>
          </a:xfrm>
          <a:prstGeom prst="rect">
            <a:avLst/>
          </a:prstGeom>
          <a:noFill/>
        </p:spPr>
        <p:txBody>
          <a:bodyPr wrap="square" rtlCol="0">
            <a:spAutoFit/>
          </a:bodyPr>
          <a:lstStyle/>
          <a:p>
            <a:pPr algn="ctr"/>
            <a:r>
              <a:rPr kumimoji="1" lang="en-US" altLang="zh-TW" sz="1200"/>
              <a:t>p2</a:t>
            </a:r>
            <a:endParaRPr kumimoji="1" lang="zh-TW" altLang="en-US" sz="1200"/>
          </a:p>
        </p:txBody>
      </p:sp>
      <p:sp>
        <p:nvSpPr>
          <p:cNvPr id="12" name="文字方塊 11">
            <a:extLst>
              <a:ext uri="{FF2B5EF4-FFF2-40B4-BE49-F238E27FC236}">
                <a16:creationId xmlns:a16="http://schemas.microsoft.com/office/drawing/2014/main" id="{B2EE207D-A9DC-E840-9548-5F181BE4754C}"/>
              </a:ext>
            </a:extLst>
          </p:cNvPr>
          <p:cNvSpPr txBox="1"/>
          <p:nvPr/>
        </p:nvSpPr>
        <p:spPr>
          <a:xfrm>
            <a:off x="7557368" y="3030860"/>
            <a:ext cx="877240" cy="276999"/>
          </a:xfrm>
          <a:prstGeom prst="rect">
            <a:avLst/>
          </a:prstGeom>
          <a:noFill/>
        </p:spPr>
        <p:txBody>
          <a:bodyPr wrap="square" rtlCol="0">
            <a:spAutoFit/>
          </a:bodyPr>
          <a:lstStyle/>
          <a:p>
            <a:pPr algn="ctr"/>
            <a:r>
              <a:rPr kumimoji="1" lang="en-US" altLang="zh-TW" sz="1200"/>
              <a:t>p3</a:t>
            </a:r>
            <a:endParaRPr kumimoji="1" lang="zh-TW" altLang="en-US" sz="1200"/>
          </a:p>
        </p:txBody>
      </p:sp>
      <p:pic>
        <p:nvPicPr>
          <p:cNvPr id="6" name="圖片 5">
            <a:extLst>
              <a:ext uri="{FF2B5EF4-FFF2-40B4-BE49-F238E27FC236}">
                <a16:creationId xmlns:a16="http://schemas.microsoft.com/office/drawing/2014/main" id="{C8F7AB11-16AC-E74B-9AB3-5C7779065B0D}"/>
              </a:ext>
            </a:extLst>
          </p:cNvPr>
          <p:cNvPicPr>
            <a:picLocks noChangeAspect="1"/>
          </p:cNvPicPr>
          <p:nvPr/>
        </p:nvPicPr>
        <p:blipFill>
          <a:blip r:embed="rId3"/>
          <a:stretch>
            <a:fillRect/>
          </a:stretch>
        </p:blipFill>
        <p:spPr>
          <a:xfrm>
            <a:off x="335360" y="1703710"/>
            <a:ext cx="10871200" cy="2654300"/>
          </a:xfrm>
          <a:prstGeom prst="rect">
            <a:avLst/>
          </a:prstGeom>
        </p:spPr>
      </p:pic>
    </p:spTree>
    <p:extLst>
      <p:ext uri="{BB962C8B-B14F-4D97-AF65-F5344CB8AC3E}">
        <p14:creationId xmlns:p14="http://schemas.microsoft.com/office/powerpoint/2010/main" val="87488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Common Approachs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sp>
        <p:nvSpPr>
          <p:cNvPr id="7" name="內容版面配置區 6">
            <a:extLst>
              <a:ext uri="{FF2B5EF4-FFF2-40B4-BE49-F238E27FC236}">
                <a16:creationId xmlns:a16="http://schemas.microsoft.com/office/drawing/2014/main" id="{E3E635D7-8D5B-EC40-ABB2-5D51D52EFACE}"/>
              </a:ext>
            </a:extLst>
          </p:cNvPr>
          <p:cNvSpPr>
            <a:spLocks noGrp="1"/>
          </p:cNvSpPr>
          <p:nvPr>
            <p:ph idx="1"/>
          </p:nvPr>
        </p:nvSpPr>
        <p:spPr>
          <a:xfrm>
            <a:off x="604223" y="1511808"/>
            <a:ext cx="6113659" cy="4800040"/>
          </a:xfrm>
        </p:spPr>
        <p:txBody>
          <a:bodyPr>
            <a:normAutofit lnSpcReduction="10000"/>
          </a:bodyPr>
          <a:lstStyle/>
          <a:p>
            <a:r>
              <a:rPr lang="en-US" altLang="zh-TW" b="1"/>
              <a:t>Computer Vision Based Solution</a:t>
            </a:r>
          </a:p>
          <a:p>
            <a:pPr lvl="1"/>
            <a:r>
              <a:rPr lang="en-US" altLang="zh-TW"/>
              <a:t>Vision-based Indoor Positioning</a:t>
            </a:r>
            <a:r>
              <a:rPr lang="zh-TW" altLang="zh-TW"/>
              <a:t> </a:t>
            </a:r>
            <a:endParaRPr lang="en-US" altLang="zh-TW" b="1"/>
          </a:p>
          <a:p>
            <a:pPr lvl="1"/>
            <a:r>
              <a:rPr lang="en-US" altLang="zh-TW" b="1"/>
              <a:t>Pedestrian Location Estimation </a:t>
            </a:r>
          </a:p>
          <a:p>
            <a:pPr marL="274320" lvl="1" indent="0">
              <a:buNone/>
            </a:pPr>
            <a:endParaRPr lang="en" altLang="zh-TW"/>
          </a:p>
          <a:p>
            <a:pPr>
              <a:buFontTx/>
              <a:buChar char="-"/>
            </a:pPr>
            <a:r>
              <a:rPr lang="en" altLang="zh-TW"/>
              <a:t>Application scenario</a:t>
            </a:r>
          </a:p>
          <a:p>
            <a:pPr lvl="1">
              <a:buFontTx/>
              <a:buChar char="-"/>
            </a:pPr>
            <a:r>
              <a:rPr lang="en" altLang="zh-TW"/>
              <a:t>Complex Background</a:t>
            </a:r>
          </a:p>
          <a:p>
            <a:pPr lvl="1">
              <a:buFontTx/>
              <a:buChar char="-"/>
            </a:pPr>
            <a:endParaRPr lang="en" altLang="zh-TW"/>
          </a:p>
          <a:p>
            <a:pPr>
              <a:buFontTx/>
              <a:buChar char="-"/>
            </a:pPr>
            <a:r>
              <a:rPr lang="en" altLang="zh-TW"/>
              <a:t>Problems</a:t>
            </a:r>
          </a:p>
          <a:p>
            <a:pPr lvl="1">
              <a:buFontTx/>
              <a:buChar char="-"/>
            </a:pPr>
            <a:r>
              <a:rPr lang="en-US" altLang="zh-TW"/>
              <a:t>Pedestrian Location Estimation achieves higher precision but could not </a:t>
            </a:r>
            <a:r>
              <a:rPr lang="en-US" altLang="zh-TW">
                <a:solidFill>
                  <a:srgbClr val="FF0000"/>
                </a:solidFill>
              </a:rPr>
              <a:t>identify</a:t>
            </a:r>
            <a:r>
              <a:rPr lang="en-US" altLang="zh-TW"/>
              <a:t> the user.</a:t>
            </a:r>
          </a:p>
          <a:p>
            <a:pPr lvl="1">
              <a:buFontTx/>
              <a:buChar char="-"/>
            </a:pPr>
            <a:r>
              <a:rPr lang="en" altLang="zh-TW">
                <a:solidFill>
                  <a:srgbClr val="FF0000"/>
                </a:solidFill>
              </a:rPr>
              <a:t>Occlusion</a:t>
            </a:r>
            <a:r>
              <a:rPr lang="en" altLang="zh-TW"/>
              <a:t> of the human body causes worse precision for positioning.</a:t>
            </a:r>
          </a:p>
          <a:p>
            <a:pPr lvl="1">
              <a:buFontTx/>
              <a:buChar char="-"/>
            </a:pPr>
            <a:r>
              <a:rPr lang="en" altLang="zh-TW"/>
              <a:t>Might need more cameras to avoid occlusion.</a:t>
            </a:r>
          </a:p>
          <a:p>
            <a:pPr lvl="1">
              <a:buFontTx/>
              <a:buChar char="-"/>
            </a:pPr>
            <a:endParaRPr lang="en" altLang="zh-TW"/>
          </a:p>
          <a:p>
            <a:pPr lvl="1">
              <a:buFontTx/>
              <a:buChar char="-"/>
            </a:pPr>
            <a:endParaRPr lang="en" altLang="zh-TW"/>
          </a:p>
          <a:p>
            <a:pPr lvl="1">
              <a:buFontTx/>
              <a:buChar char="-"/>
            </a:pPr>
            <a:endParaRPr lang="en-US" altLang="zh-TW"/>
          </a:p>
          <a:p>
            <a:pPr lvl="1">
              <a:buFontTx/>
              <a:buChar char="-"/>
            </a:pPr>
            <a:endParaRPr lang="en" altLang="zh-TW"/>
          </a:p>
          <a:p>
            <a:endParaRPr lang="en" altLang="zh-TW"/>
          </a:p>
          <a:p>
            <a:endParaRPr lang="en" altLang="zh-TW"/>
          </a:p>
        </p:txBody>
      </p:sp>
      <p:grpSp>
        <p:nvGrpSpPr>
          <p:cNvPr id="13" name="群組 12">
            <a:extLst>
              <a:ext uri="{FF2B5EF4-FFF2-40B4-BE49-F238E27FC236}">
                <a16:creationId xmlns:a16="http://schemas.microsoft.com/office/drawing/2014/main" id="{175B8F2C-8F17-AF43-BBEC-3C71D54C6239}"/>
              </a:ext>
            </a:extLst>
          </p:cNvPr>
          <p:cNvGrpSpPr/>
          <p:nvPr/>
        </p:nvGrpSpPr>
        <p:grpSpPr>
          <a:xfrm>
            <a:off x="7464152" y="1293506"/>
            <a:ext cx="2881016" cy="4365666"/>
            <a:chOff x="8198806" y="2924944"/>
            <a:chExt cx="1773592" cy="3240104"/>
          </a:xfrm>
        </p:grpSpPr>
        <p:pic>
          <p:nvPicPr>
            <p:cNvPr id="14" name="圖片 13">
              <a:extLst>
                <a:ext uri="{FF2B5EF4-FFF2-40B4-BE49-F238E27FC236}">
                  <a16:creationId xmlns:a16="http://schemas.microsoft.com/office/drawing/2014/main" id="{8AC4765E-1630-5F42-9B5F-ED0C2A63643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16200000">
              <a:off x="7465550" y="3658200"/>
              <a:ext cx="3240104" cy="1773592"/>
            </a:xfrm>
            <a:prstGeom prst="rect">
              <a:avLst/>
            </a:prstGeom>
          </p:spPr>
        </p:pic>
        <p:sp>
          <p:nvSpPr>
            <p:cNvPr id="15" name="橢圓 14">
              <a:extLst>
                <a:ext uri="{FF2B5EF4-FFF2-40B4-BE49-F238E27FC236}">
                  <a16:creationId xmlns:a16="http://schemas.microsoft.com/office/drawing/2014/main" id="{DB8242C5-244B-5C42-ADF4-38C9AC25AD79}"/>
                </a:ext>
              </a:extLst>
            </p:cNvPr>
            <p:cNvSpPr/>
            <p:nvPr/>
          </p:nvSpPr>
          <p:spPr>
            <a:xfrm>
              <a:off x="8472264" y="571991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橢圓 16">
              <a:extLst>
                <a:ext uri="{FF2B5EF4-FFF2-40B4-BE49-F238E27FC236}">
                  <a16:creationId xmlns:a16="http://schemas.microsoft.com/office/drawing/2014/main" id="{BDA7D7BD-7172-F942-8920-89692D498096}"/>
                </a:ext>
              </a:extLst>
            </p:cNvPr>
            <p:cNvSpPr/>
            <p:nvPr/>
          </p:nvSpPr>
          <p:spPr>
            <a:xfrm>
              <a:off x="9368969" y="577692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3452EA22-1C30-7845-ACA7-F1068AB89578}"/>
                </a:ext>
              </a:extLst>
            </p:cNvPr>
            <p:cNvSpPr/>
            <p:nvPr/>
          </p:nvSpPr>
          <p:spPr>
            <a:xfrm>
              <a:off x="8537995" y="38647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0" name="投影片編號版面配置區 3">
            <a:extLst>
              <a:ext uri="{FF2B5EF4-FFF2-40B4-BE49-F238E27FC236}">
                <a16:creationId xmlns:a16="http://schemas.microsoft.com/office/drawing/2014/main" id="{792BB2D0-74E2-944F-8D3F-EF5C6E7212AE}"/>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8</a:t>
            </a:fld>
            <a:endParaRPr lang="zh-TW" altLang="en-US" dirty="0"/>
          </a:p>
        </p:txBody>
      </p:sp>
    </p:spTree>
    <p:extLst>
      <p:ext uri="{BB962C8B-B14F-4D97-AF65-F5344CB8AC3E}">
        <p14:creationId xmlns:p14="http://schemas.microsoft.com/office/powerpoint/2010/main" val="2203264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normAutofit/>
          </a:bodyPr>
          <a:lstStyle/>
          <a:p>
            <a:r>
              <a:rPr lang="en-US" altLang="zh-TW"/>
              <a:t>Wireless Signal Based vs. Computer Vision Based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graphicFrame>
        <p:nvGraphicFramePr>
          <p:cNvPr id="4" name="表格 3">
            <a:extLst>
              <a:ext uri="{FF2B5EF4-FFF2-40B4-BE49-F238E27FC236}">
                <a16:creationId xmlns:a16="http://schemas.microsoft.com/office/drawing/2014/main" id="{E762B960-9AEF-B549-B525-BB3FB85D335A}"/>
              </a:ext>
            </a:extLst>
          </p:cNvPr>
          <p:cNvGraphicFramePr>
            <a:graphicFrameLocks noGrp="1"/>
          </p:cNvGraphicFramePr>
          <p:nvPr>
            <p:extLst>
              <p:ext uri="{D42A27DB-BD31-4B8C-83A1-F6EECF244321}">
                <p14:modId xmlns:p14="http://schemas.microsoft.com/office/powerpoint/2010/main" val="2166224350"/>
              </p:ext>
            </p:extLst>
          </p:nvPr>
        </p:nvGraphicFramePr>
        <p:xfrm>
          <a:off x="983432" y="1524000"/>
          <a:ext cx="9793086" cy="4638769"/>
        </p:xfrm>
        <a:graphic>
          <a:graphicData uri="http://schemas.openxmlformats.org/drawingml/2006/table">
            <a:tbl>
              <a:tblPr firstRow="1" bandRow="1">
                <a:tableStyleId>{21E4AEA4-8DFA-4A89-87EB-49C32662AFE0}</a:tableStyleId>
              </a:tblPr>
              <a:tblGrid>
                <a:gridCol w="3048178">
                  <a:extLst>
                    <a:ext uri="{9D8B030D-6E8A-4147-A177-3AD203B41FA5}">
                      <a16:colId xmlns:a16="http://schemas.microsoft.com/office/drawing/2014/main" val="1420041049"/>
                    </a:ext>
                  </a:extLst>
                </a:gridCol>
                <a:gridCol w="3372454">
                  <a:extLst>
                    <a:ext uri="{9D8B030D-6E8A-4147-A177-3AD203B41FA5}">
                      <a16:colId xmlns:a16="http://schemas.microsoft.com/office/drawing/2014/main" val="622545199"/>
                    </a:ext>
                  </a:extLst>
                </a:gridCol>
                <a:gridCol w="3372454">
                  <a:extLst>
                    <a:ext uri="{9D8B030D-6E8A-4147-A177-3AD203B41FA5}">
                      <a16:colId xmlns:a16="http://schemas.microsoft.com/office/drawing/2014/main" val="1756315493"/>
                    </a:ext>
                  </a:extLst>
                </a:gridCol>
              </a:tblGrid>
              <a:tr h="655443">
                <a:tc>
                  <a:txBody>
                    <a:bodyPr/>
                    <a:lstStyle/>
                    <a:p>
                      <a:pPr algn="ctr"/>
                      <a:endParaRPr lang="zh-TW" altLang="en-US"/>
                    </a:p>
                  </a:txBody>
                  <a:tcPr/>
                </a:tc>
                <a:tc>
                  <a:txBody>
                    <a:bodyPr/>
                    <a:lstStyle/>
                    <a:p>
                      <a:pPr algn="ctr"/>
                      <a:r>
                        <a:rPr lang="en-US" altLang="zh-TW"/>
                        <a:t>Wireless Signal Based</a:t>
                      </a:r>
                      <a:endParaRPr lang="zh-TW" altLang="en-US"/>
                    </a:p>
                  </a:txBody>
                  <a:tcPr/>
                </a:tc>
                <a:tc>
                  <a:txBody>
                    <a:bodyPr/>
                    <a:lstStyle/>
                    <a:p>
                      <a:pPr algn="ctr"/>
                      <a:r>
                        <a:rPr lang="en-US" altLang="zh-TW"/>
                        <a:t>Computer Vision Based</a:t>
                      </a:r>
                      <a:endParaRPr lang="en-US" altLang="zh-TW" b="1"/>
                    </a:p>
                  </a:txBody>
                  <a:tcPr/>
                </a:tc>
                <a:extLst>
                  <a:ext uri="{0D108BD9-81ED-4DB2-BD59-A6C34878D82A}">
                    <a16:rowId xmlns:a16="http://schemas.microsoft.com/office/drawing/2014/main" val="1321489942"/>
                  </a:ext>
                </a:extLst>
              </a:tr>
              <a:tr h="781710">
                <a:tc>
                  <a:txBody>
                    <a:bodyPr/>
                    <a:lstStyle/>
                    <a:p>
                      <a:pPr algn="ctr"/>
                      <a:r>
                        <a:rPr lang="en-US" altLang="zh-TW"/>
                        <a:t>Method</a:t>
                      </a:r>
                      <a:endParaRPr lang="zh-TW" altLang="en-US"/>
                    </a:p>
                  </a:txBody>
                  <a:tcPr/>
                </a:tc>
                <a:tc>
                  <a:txBody>
                    <a:bodyPr/>
                    <a:lstStyle/>
                    <a:p>
                      <a:pPr algn="ctr"/>
                      <a:r>
                        <a:rPr lang="en" altLang="zh-TW"/>
                        <a:t>Mathematical model</a:t>
                      </a:r>
                      <a:endParaRPr lang="zh-TW" altLang="en-US"/>
                    </a:p>
                  </a:txBody>
                  <a:tcPr/>
                </a:tc>
                <a:tc>
                  <a:txBody>
                    <a:bodyPr/>
                    <a:lstStyle/>
                    <a:p>
                      <a:pPr algn="ctr"/>
                      <a:r>
                        <a:rPr lang="en-US" altLang="zh-TW"/>
                        <a:t>Deep learning</a:t>
                      </a:r>
                      <a:endParaRPr lang="zh-TW" altLang="en-US"/>
                    </a:p>
                  </a:txBody>
                  <a:tcPr/>
                </a:tc>
                <a:extLst>
                  <a:ext uri="{0D108BD9-81ED-4DB2-BD59-A6C34878D82A}">
                    <a16:rowId xmlns:a16="http://schemas.microsoft.com/office/drawing/2014/main" val="116174162"/>
                  </a:ext>
                </a:extLst>
              </a:tr>
              <a:tr h="781710">
                <a:tc>
                  <a:txBody>
                    <a:bodyPr/>
                    <a:lstStyle/>
                    <a:p>
                      <a:pPr algn="ctr"/>
                      <a:r>
                        <a:rPr lang="en-US" altLang="zh-TW"/>
                        <a:t>Computation time</a:t>
                      </a:r>
                      <a:endParaRPr lang="zh-TW" altLang="en-US"/>
                    </a:p>
                  </a:txBody>
                  <a:tcPr/>
                </a:tc>
                <a:tc>
                  <a:txBody>
                    <a:bodyPr/>
                    <a:lstStyle/>
                    <a:p>
                      <a:pPr algn="ctr"/>
                      <a:r>
                        <a:rPr lang="en-US" altLang="zh-TW">
                          <a:solidFill>
                            <a:schemeClr val="tx2"/>
                          </a:solidFill>
                        </a:rPr>
                        <a:t>Micro seconds</a:t>
                      </a:r>
                      <a:endParaRPr lang="zh-TW" altLang="en-US">
                        <a:solidFill>
                          <a:schemeClr val="tx2"/>
                        </a:solidFill>
                      </a:endParaRPr>
                    </a:p>
                  </a:txBody>
                  <a:tcPr/>
                </a:tc>
                <a:tc>
                  <a:txBody>
                    <a:bodyPr/>
                    <a:lstStyle/>
                    <a:p>
                      <a:pPr algn="ctr"/>
                      <a:r>
                        <a:rPr lang="en-US" altLang="zh-TW">
                          <a:solidFill>
                            <a:srgbClr val="FF0000"/>
                          </a:solidFill>
                        </a:rPr>
                        <a:t>Seconds</a:t>
                      </a:r>
                      <a:endParaRPr lang="zh-TW" altLang="en-US">
                        <a:solidFill>
                          <a:srgbClr val="FF0000"/>
                        </a:solidFill>
                      </a:endParaRPr>
                    </a:p>
                  </a:txBody>
                  <a:tcPr/>
                </a:tc>
                <a:extLst>
                  <a:ext uri="{0D108BD9-81ED-4DB2-BD59-A6C34878D82A}">
                    <a16:rowId xmlns:a16="http://schemas.microsoft.com/office/drawing/2014/main" val="2322301682"/>
                  </a:ext>
                </a:extLst>
              </a:tr>
              <a:tr h="840800">
                <a:tc>
                  <a:txBody>
                    <a:bodyPr/>
                    <a:lstStyle/>
                    <a:p>
                      <a:pPr algn="ctr"/>
                      <a:r>
                        <a:rPr lang="en-US" altLang="zh-TW"/>
                        <a:t>Average precision(m)</a:t>
                      </a:r>
                      <a:endParaRPr lang="zh-TW" altLang="en-US"/>
                    </a:p>
                  </a:txBody>
                  <a:tcPr/>
                </a:tc>
                <a:tc>
                  <a:txBody>
                    <a:bodyPr/>
                    <a:lstStyle/>
                    <a:p>
                      <a:pPr algn="ctr"/>
                      <a:r>
                        <a:rPr lang="en-US" altLang="zh-TW">
                          <a:solidFill>
                            <a:srgbClr val="FF0000"/>
                          </a:solidFill>
                        </a:rPr>
                        <a:t>Rough (2 ~ 3m)</a:t>
                      </a:r>
                      <a:endParaRPr lang="zh-TW" altLang="en-US">
                        <a:solidFill>
                          <a:srgbClr val="FF0000"/>
                        </a:solidFill>
                      </a:endParaRPr>
                    </a:p>
                  </a:txBody>
                  <a:tcPr/>
                </a:tc>
                <a:tc>
                  <a:txBody>
                    <a:bodyPr/>
                    <a:lstStyle/>
                    <a:p>
                      <a:pPr algn="ctr"/>
                      <a:r>
                        <a:rPr lang="en-US" altLang="zh-TW" sz="1800" kern="1200">
                          <a:solidFill>
                            <a:srgbClr val="0070C0"/>
                          </a:solidFill>
                          <a:latin typeface="+mn-lt"/>
                          <a:ea typeface="+mn-ea"/>
                          <a:cs typeface="+mn-cs"/>
                        </a:rPr>
                        <a:t>Precise (0.5 ~ 1m)</a:t>
                      </a:r>
                      <a:endParaRPr lang="zh-TW" altLang="en-US" sz="1800" kern="1200">
                        <a:solidFill>
                          <a:srgbClr val="0070C0"/>
                        </a:solidFill>
                        <a:latin typeface="+mn-lt"/>
                        <a:ea typeface="+mn-ea"/>
                        <a:cs typeface="+mn-cs"/>
                      </a:endParaRPr>
                    </a:p>
                  </a:txBody>
                  <a:tcPr/>
                </a:tc>
                <a:extLst>
                  <a:ext uri="{0D108BD9-81ED-4DB2-BD59-A6C34878D82A}">
                    <a16:rowId xmlns:a16="http://schemas.microsoft.com/office/drawing/2014/main" val="2653830818"/>
                  </a:ext>
                </a:extLst>
              </a:tr>
              <a:tr h="789553">
                <a:tc>
                  <a:txBody>
                    <a:bodyPr/>
                    <a:lstStyle/>
                    <a:p>
                      <a:pPr algn="ctr"/>
                      <a:r>
                        <a:rPr lang="en-US" altLang="zh-TW"/>
                        <a:t>Additional equipment</a:t>
                      </a:r>
                      <a:endParaRPr lang="zh-TW" altLang="en-US"/>
                    </a:p>
                  </a:txBody>
                  <a:tcPr/>
                </a:tc>
                <a:tc>
                  <a:txBody>
                    <a:bodyPr/>
                    <a:lstStyle/>
                    <a:p>
                      <a:pPr algn="ctr"/>
                      <a:r>
                        <a:rPr lang="en-US" altLang="zh-TW">
                          <a:solidFill>
                            <a:srgbClr val="FF0000"/>
                          </a:solidFill>
                        </a:rPr>
                        <a:t>Yes</a:t>
                      </a:r>
                      <a:endParaRPr lang="zh-TW" altLang="en-US">
                        <a:solidFill>
                          <a:srgbClr val="FF0000"/>
                        </a:solidFill>
                      </a:endParaRPr>
                    </a:p>
                  </a:txBody>
                  <a:tcPr/>
                </a:tc>
                <a:tc>
                  <a:txBody>
                    <a:bodyPr/>
                    <a:lstStyle/>
                    <a:p>
                      <a:pPr algn="ctr"/>
                      <a:r>
                        <a:rPr lang="en-US" altLang="zh-TW">
                          <a:solidFill>
                            <a:srgbClr val="0070C0"/>
                          </a:solidFill>
                        </a:rPr>
                        <a:t>No</a:t>
                      </a:r>
                      <a:endParaRPr lang="zh-TW" altLang="en-US">
                        <a:solidFill>
                          <a:srgbClr val="0070C0"/>
                        </a:solidFill>
                      </a:endParaRPr>
                    </a:p>
                  </a:txBody>
                  <a:tcPr/>
                </a:tc>
                <a:extLst>
                  <a:ext uri="{0D108BD9-81ED-4DB2-BD59-A6C34878D82A}">
                    <a16:rowId xmlns:a16="http://schemas.microsoft.com/office/drawing/2014/main" val="3654298699"/>
                  </a:ext>
                </a:extLst>
              </a:tr>
              <a:tr h="789553">
                <a:tc>
                  <a:txBody>
                    <a:bodyPr/>
                    <a:lstStyle/>
                    <a:p>
                      <a:pPr algn="ctr"/>
                      <a:r>
                        <a:rPr lang="en" altLang="zh-TW"/>
                        <a:t>Identification</a:t>
                      </a:r>
                      <a:endParaRPr lang="zh-TW" altLang="en-US"/>
                    </a:p>
                  </a:txBody>
                  <a:tcPr/>
                </a:tc>
                <a:tc>
                  <a:txBody>
                    <a:bodyPr/>
                    <a:lstStyle/>
                    <a:p>
                      <a:pPr algn="ctr"/>
                      <a:r>
                        <a:rPr lang="en-US" altLang="zh-TW">
                          <a:solidFill>
                            <a:srgbClr val="0070C0"/>
                          </a:solidFill>
                        </a:rPr>
                        <a:t>Yes</a:t>
                      </a:r>
                      <a:endParaRPr lang="zh-TW" altLang="en-US">
                        <a:solidFill>
                          <a:srgbClr val="0070C0"/>
                        </a:solidFill>
                      </a:endParaRPr>
                    </a:p>
                  </a:txBody>
                  <a:tcPr/>
                </a:tc>
                <a:tc>
                  <a:txBody>
                    <a:bodyPr/>
                    <a:lstStyle/>
                    <a:p>
                      <a:pPr algn="ctr"/>
                      <a:r>
                        <a:rPr lang="en-US" altLang="zh-TW">
                          <a:solidFill>
                            <a:srgbClr val="FF0000"/>
                          </a:solidFill>
                        </a:rPr>
                        <a:t>No</a:t>
                      </a:r>
                      <a:endParaRPr lang="zh-TW" altLang="en-US">
                        <a:solidFill>
                          <a:srgbClr val="FF0000"/>
                        </a:solidFill>
                      </a:endParaRPr>
                    </a:p>
                  </a:txBody>
                  <a:tcPr/>
                </a:tc>
                <a:extLst>
                  <a:ext uri="{0D108BD9-81ED-4DB2-BD59-A6C34878D82A}">
                    <a16:rowId xmlns:a16="http://schemas.microsoft.com/office/drawing/2014/main" val="168347316"/>
                  </a:ext>
                </a:extLst>
              </a:tr>
            </a:tbl>
          </a:graphicData>
        </a:graphic>
      </p:graphicFrame>
      <p:sp>
        <p:nvSpPr>
          <p:cNvPr id="9" name="投影片編號版面配置區 3">
            <a:extLst>
              <a:ext uri="{FF2B5EF4-FFF2-40B4-BE49-F238E27FC236}">
                <a16:creationId xmlns:a16="http://schemas.microsoft.com/office/drawing/2014/main" id="{15B736AB-104D-E242-8ED3-F5DA7BFEBD8A}"/>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9</a:t>
            </a:fld>
            <a:endParaRPr lang="zh-TW" altLang="en-US" dirty="0"/>
          </a:p>
        </p:txBody>
      </p:sp>
    </p:spTree>
    <p:extLst>
      <p:ext uri="{BB962C8B-B14F-4D97-AF65-F5344CB8AC3E}">
        <p14:creationId xmlns:p14="http://schemas.microsoft.com/office/powerpoint/2010/main" val="1513458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度">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古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度">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MITLAB.pptx" id="{EF725873-9C09-42BC-B034-FA1DFFD2FDFE}" vid="{A1488520-7AD2-47DA-81A5-880F1A5B88A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MITLAB_20150318</Template>
  <TotalTime>89792</TotalTime>
  <Words>7285</Words>
  <Application>Microsoft Macintosh PowerPoint</Application>
  <PresentationFormat>寬螢幕</PresentationFormat>
  <Paragraphs>1040</Paragraphs>
  <Slides>77</Slides>
  <Notes>61</Notes>
  <HiddenSlides>0</HiddenSlides>
  <MMClips>1</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77</vt:i4>
      </vt:variant>
    </vt:vector>
  </HeadingPairs>
  <TitlesOfParts>
    <vt:vector size="89" baseType="lpstr">
      <vt:lpstr>微軟正黑體</vt:lpstr>
      <vt:lpstr>新細明體</vt:lpstr>
      <vt:lpstr>DFKai-SB</vt:lpstr>
      <vt:lpstr>方正舒体</vt:lpstr>
      <vt:lpstr>宋体</vt:lpstr>
      <vt:lpstr>Arial</vt:lpstr>
      <vt:lpstr>Calibri</vt:lpstr>
      <vt:lpstr>Cambria Math</vt:lpstr>
      <vt:lpstr>Times</vt:lpstr>
      <vt:lpstr>Times New Roman</vt:lpstr>
      <vt:lpstr>Wingdings</vt:lpstr>
      <vt:lpstr>清晰度</vt:lpstr>
      <vt:lpstr> 融合Wi-Fi訊號強度與人體姿態估計進行兩階段定位系統 Two-Phase Positioning System Based on the Fusion of Wi-Fi Signal Strength and Pose Estimation</vt:lpstr>
      <vt:lpstr>Outline</vt:lpstr>
      <vt:lpstr>Introduction</vt:lpstr>
      <vt:lpstr>Research Background</vt:lpstr>
      <vt:lpstr>Indoor Positioning Applications</vt:lpstr>
      <vt:lpstr>Common Approachs  </vt:lpstr>
      <vt:lpstr>Common Approachs </vt:lpstr>
      <vt:lpstr>Common Approachs </vt:lpstr>
      <vt:lpstr>Wireless Signal Based vs. Computer Vision Based </vt:lpstr>
      <vt:lpstr>Motivation</vt:lpstr>
      <vt:lpstr>Proposed Solution</vt:lpstr>
      <vt:lpstr>Related Work</vt:lpstr>
      <vt:lpstr>Related Work – Indoor positioning techniques</vt:lpstr>
      <vt:lpstr>Related Work – Background Substraction</vt:lpstr>
      <vt:lpstr>Related Work – Bi-box Regression</vt:lpstr>
      <vt:lpstr>Related Work – OpenPose Model</vt:lpstr>
      <vt:lpstr>Proposed Method</vt:lpstr>
      <vt:lpstr>Objectives</vt:lpstr>
      <vt:lpstr>Offline Flow </vt:lpstr>
      <vt:lpstr>Online Flow </vt:lpstr>
      <vt:lpstr>Wi-Fi positioning Machine Learning Models</vt:lpstr>
      <vt:lpstr>OpenPose Introduction</vt:lpstr>
      <vt:lpstr>Feet Position Estimation Flow Chart</vt:lpstr>
      <vt:lpstr>Feet Position Estimation Algorithm</vt:lpstr>
      <vt:lpstr>Feet Position Estimation Algorithm</vt:lpstr>
      <vt:lpstr>Feet Position Estimation Algorithm</vt:lpstr>
      <vt:lpstr>Feet Position Estimation Algorithm</vt:lpstr>
      <vt:lpstr>Feet Position Estimation Algorithm</vt:lpstr>
      <vt:lpstr>Feet Position Estimation Algorithm</vt:lpstr>
      <vt:lpstr>Feet Position Estimation Algorithm</vt:lpstr>
      <vt:lpstr>2D Direct Linear Transformation(DLT) </vt:lpstr>
      <vt:lpstr>2D Direct Linear Transform from image to coordinate</vt:lpstr>
      <vt:lpstr>2D DLT mapping image to coordinates</vt:lpstr>
      <vt:lpstr>Improved Feet Position Estimation</vt:lpstr>
      <vt:lpstr>Improved Feet Position Estimation Algorithm </vt:lpstr>
      <vt:lpstr>Improved Feet Position Estimation Algorithm </vt:lpstr>
      <vt:lpstr>Improved Feet Position Estimation Algorithm </vt:lpstr>
      <vt:lpstr>2D DLT mapping image to coordinates</vt:lpstr>
      <vt:lpstr>Image-based Machine Learning Model</vt:lpstr>
      <vt:lpstr>Wi-Fi and Pedestrian Match Approach</vt:lpstr>
      <vt:lpstr>Experiment</vt:lpstr>
      <vt:lpstr>Programming Environment</vt:lpstr>
      <vt:lpstr>Devices Used in Environment</vt:lpstr>
      <vt:lpstr>Application Implementation</vt:lpstr>
      <vt:lpstr>Experimental Area</vt:lpstr>
      <vt:lpstr>Data Collection</vt:lpstr>
      <vt:lpstr>Data Preprocessing for  Wi-Fi</vt:lpstr>
      <vt:lpstr>Data Preprocessing for Image</vt:lpstr>
      <vt:lpstr>Validation Method – Cross-Validation</vt:lpstr>
      <vt:lpstr>Wi-Fi Model with average RSSI vs. without average RSSI</vt:lpstr>
      <vt:lpstr>Wi-Fi 2.4G vs. 5G vs. 2.4G + 5G Distance Error</vt:lpstr>
      <vt:lpstr>Wi-Fi Model Visualization – Linear Regression</vt:lpstr>
      <vt:lpstr>Image Model Result Comparison</vt:lpstr>
      <vt:lpstr>Model Visualization – 2D DLT with different feet position algorithm</vt:lpstr>
      <vt:lpstr>Model Visualization – Linear Regression with different feet position algorithm</vt:lpstr>
      <vt:lpstr>Demo</vt:lpstr>
      <vt:lpstr>Demo</vt:lpstr>
      <vt:lpstr>Single Person</vt:lpstr>
      <vt:lpstr>Multiple People</vt:lpstr>
      <vt:lpstr>Conclusion and Future Works</vt:lpstr>
      <vt:lpstr>Conclusion</vt:lpstr>
      <vt:lpstr>Achievement</vt:lpstr>
      <vt:lpstr>Achievement</vt:lpstr>
      <vt:lpstr>Thank you for listening</vt:lpstr>
      <vt:lpstr>Reference</vt:lpstr>
      <vt:lpstr>References</vt:lpstr>
      <vt:lpstr>References</vt:lpstr>
      <vt:lpstr>Q&amp;A</vt:lpstr>
      <vt:lpstr>Appendix</vt:lpstr>
      <vt:lpstr>PowerPoint 簡報</vt:lpstr>
      <vt:lpstr>PowerPoint 簡報</vt:lpstr>
      <vt:lpstr>PowerPoint 簡報</vt:lpstr>
      <vt:lpstr>Appendix - Fingerprint positioning</vt:lpstr>
      <vt:lpstr>Boxplot with outlier</vt:lpstr>
      <vt:lpstr>OpenPose Inference Runtime Analysis</vt:lpstr>
      <vt:lpstr>OpenPose Trade-off between Speed and Accuracy</vt:lpstr>
      <vt:lpstr>OpenPose Flow</vt:lpstr>
    </vt:vector>
  </TitlesOfParts>
  <Company>NTUST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Inventor</dc:title>
  <dc:creator>王秉軒</dc:creator>
  <cp:lastModifiedBy>Microsoft Office User</cp:lastModifiedBy>
  <cp:revision>392</cp:revision>
  <cp:lastPrinted>2022-01-24T08:00:39Z</cp:lastPrinted>
  <dcterms:created xsi:type="dcterms:W3CDTF">2015-03-24T09:11:15Z</dcterms:created>
  <dcterms:modified xsi:type="dcterms:W3CDTF">2022-03-13T07:54:13Z</dcterms:modified>
</cp:coreProperties>
</file>